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5" r:id="rId2"/>
    <p:sldId id="256" r:id="rId3"/>
    <p:sldId id="295" r:id="rId4"/>
    <p:sldId id="294" r:id="rId5"/>
    <p:sldId id="286" r:id="rId6"/>
    <p:sldId id="281" r:id="rId7"/>
    <p:sldId id="269" r:id="rId8"/>
    <p:sldId id="270" r:id="rId9"/>
    <p:sldId id="273" r:id="rId10"/>
    <p:sldId id="296" r:id="rId11"/>
    <p:sldId id="287" r:id="rId12"/>
    <p:sldId id="290" r:id="rId13"/>
    <p:sldId id="275" r:id="rId14"/>
    <p:sldId id="288" r:id="rId15"/>
    <p:sldId id="292" r:id="rId16"/>
    <p:sldId id="277" r:id="rId17"/>
    <p:sldId id="278" r:id="rId18"/>
    <p:sldId id="276" r:id="rId19"/>
    <p:sldId id="263" r:id="rId20"/>
    <p:sldId id="279" r:id="rId21"/>
    <p:sldId id="26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6A1EF689-A169-45B8-8714-F4255264EE28}">
          <p14:sldIdLst>
            <p14:sldId id="285"/>
            <p14:sldId id="256"/>
            <p14:sldId id="295"/>
            <p14:sldId id="294"/>
            <p14:sldId id="286"/>
          </p14:sldIdLst>
        </p14:section>
        <p14:section name="Section 1 Development Matrix" id="{EF640B70-1B6B-4D28-87E7-A450D1BBCE46}">
          <p14:sldIdLst>
            <p14:sldId id="281"/>
            <p14:sldId id="269"/>
            <p14:sldId id="270"/>
            <p14:sldId id="273"/>
            <p14:sldId id="296"/>
          </p14:sldIdLst>
        </p14:section>
        <p14:section name="Section 2 Panel" id="{87FE46C3-FDB1-45F1-A344-9BC4B65191BE}">
          <p14:sldIdLst>
            <p14:sldId id="287"/>
            <p14:sldId id="290"/>
            <p14:sldId id="275"/>
          </p14:sldIdLst>
        </p14:section>
        <p14:section name="Section 3 Management Matrix" id="{4CD6008A-ABD5-4BAB-AA32-ADC269698A83}">
          <p14:sldIdLst>
            <p14:sldId id="288"/>
            <p14:sldId id="292"/>
            <p14:sldId id="277"/>
            <p14:sldId id="278"/>
            <p14:sldId id="276"/>
            <p14:sldId id="263"/>
            <p14:sldId id="279"/>
          </p14:sldIdLst>
        </p14:section>
        <p14:section name="Thank You" id="{E8C46164-DDAE-4DC8-8DDF-A5929E330ACB}">
          <p14:sldIdLst>
            <p14:sldId id="2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B0"/>
    <a:srgbClr val="E31837"/>
    <a:srgbClr val="FFE498"/>
    <a:srgbClr val="00204E"/>
    <a:srgbClr val="DAE5CD"/>
    <a:srgbClr val="EACACD"/>
    <a:srgbClr val="7BA4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8" autoAdjust="0"/>
    <p:restoredTop sz="60000" autoAdjust="0"/>
  </p:normalViewPr>
  <p:slideViewPr>
    <p:cSldViewPr snapToGrid="0">
      <p:cViewPr varScale="1">
        <p:scale>
          <a:sx n="56" d="100"/>
          <a:sy n="56" d="100"/>
        </p:scale>
        <p:origin x="972"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0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425CE3-D4A5-4E96-B47D-8D9262CE03CC}" type="datetimeFigureOut">
              <a:rPr lang="en-CA" smtClean="0"/>
              <a:t>2022-05-19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8F76D6-B210-4F52-8732-F9902759F7B6}" type="slidenum">
              <a:rPr lang="en-CA" smtClean="0"/>
              <a:t>‹#›</a:t>
            </a:fld>
            <a:endParaRPr lang="en-CA"/>
          </a:p>
        </p:txBody>
      </p:sp>
    </p:spTree>
    <p:extLst>
      <p:ext uri="{BB962C8B-B14F-4D97-AF65-F5344CB8AC3E}">
        <p14:creationId xmlns:p14="http://schemas.microsoft.com/office/powerpoint/2010/main" val="777139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C8F76D6-B210-4F52-8732-F9902759F7B6}" type="slidenum">
              <a:rPr lang="en-CA" smtClean="0"/>
              <a:t>1</a:t>
            </a:fld>
            <a:endParaRPr lang="en-CA"/>
          </a:p>
        </p:txBody>
      </p:sp>
    </p:spTree>
    <p:extLst>
      <p:ext uri="{BB962C8B-B14F-4D97-AF65-F5344CB8AC3E}">
        <p14:creationId xmlns:p14="http://schemas.microsoft.com/office/powerpoint/2010/main" val="875462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https://edinstitute2022.opened.ca/schedule/week-2/</a:t>
            </a:r>
          </a:p>
        </p:txBody>
      </p:sp>
      <p:sp>
        <p:nvSpPr>
          <p:cNvPr id="4" name="Slide Number Placeholder 3"/>
          <p:cNvSpPr>
            <a:spLocks noGrp="1"/>
          </p:cNvSpPr>
          <p:nvPr>
            <p:ph type="sldNum" sz="quarter" idx="5"/>
          </p:nvPr>
        </p:nvSpPr>
        <p:spPr/>
        <p:txBody>
          <a:bodyPr/>
          <a:lstStyle/>
          <a:p>
            <a:fld id="{EC8F76D6-B210-4F52-8732-F9902759F7B6}" type="slidenum">
              <a:rPr lang="en-CA" smtClean="0"/>
              <a:t>2</a:t>
            </a:fld>
            <a:endParaRPr lang="en-CA"/>
          </a:p>
        </p:txBody>
      </p:sp>
    </p:spTree>
    <p:extLst>
      <p:ext uri="{BB962C8B-B14F-4D97-AF65-F5344CB8AC3E}">
        <p14:creationId xmlns:p14="http://schemas.microsoft.com/office/powerpoint/2010/main" val="449926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C8F76D6-B210-4F52-8732-F9902759F7B6}" type="slidenum">
              <a:rPr lang="en-CA" smtClean="0"/>
              <a:t>5</a:t>
            </a:fld>
            <a:endParaRPr lang="en-CA"/>
          </a:p>
        </p:txBody>
      </p:sp>
    </p:spTree>
    <p:extLst>
      <p:ext uri="{BB962C8B-B14F-4D97-AF65-F5344CB8AC3E}">
        <p14:creationId xmlns:p14="http://schemas.microsoft.com/office/powerpoint/2010/main" val="3272551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https://padlet.com/eddevinfo/ficl4j9k9170b7u7</a:t>
            </a:r>
          </a:p>
        </p:txBody>
      </p:sp>
      <p:sp>
        <p:nvSpPr>
          <p:cNvPr id="4" name="Slide Number Placeholder 3"/>
          <p:cNvSpPr>
            <a:spLocks noGrp="1"/>
          </p:cNvSpPr>
          <p:nvPr>
            <p:ph type="sldNum" sz="quarter" idx="5"/>
          </p:nvPr>
        </p:nvSpPr>
        <p:spPr/>
        <p:txBody>
          <a:bodyPr/>
          <a:lstStyle/>
          <a:p>
            <a:fld id="{EC8F76D6-B210-4F52-8732-F9902759F7B6}" type="slidenum">
              <a:rPr lang="en-CA" smtClean="0"/>
              <a:t>7</a:t>
            </a:fld>
            <a:endParaRPr lang="en-CA"/>
          </a:p>
        </p:txBody>
      </p:sp>
    </p:spTree>
    <p:extLst>
      <p:ext uri="{BB962C8B-B14F-4D97-AF65-F5344CB8AC3E}">
        <p14:creationId xmlns:p14="http://schemas.microsoft.com/office/powerpoint/2010/main" val="2539741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Friends: Pivot! (Clip) https://youtu.be/8w3wmQAMoxQ</a:t>
            </a:r>
          </a:p>
        </p:txBody>
      </p:sp>
      <p:sp>
        <p:nvSpPr>
          <p:cNvPr id="4" name="Slide Number Placeholder 3"/>
          <p:cNvSpPr>
            <a:spLocks noGrp="1"/>
          </p:cNvSpPr>
          <p:nvPr>
            <p:ph type="sldNum" sz="quarter" idx="5"/>
          </p:nvPr>
        </p:nvSpPr>
        <p:spPr/>
        <p:txBody>
          <a:bodyPr/>
          <a:lstStyle/>
          <a:p>
            <a:fld id="{EC8F76D6-B210-4F52-8732-F9902759F7B6}" type="slidenum">
              <a:rPr lang="en-CA" smtClean="0"/>
              <a:t>9</a:t>
            </a:fld>
            <a:endParaRPr lang="en-CA"/>
          </a:p>
        </p:txBody>
      </p:sp>
    </p:spTree>
    <p:extLst>
      <p:ext uri="{BB962C8B-B14F-4D97-AF65-F5344CB8AC3E}">
        <p14:creationId xmlns:p14="http://schemas.microsoft.com/office/powerpoint/2010/main" val="785049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C8F76D6-B210-4F52-8732-F9902759F7B6}" type="slidenum">
              <a:rPr lang="en-CA" smtClean="0"/>
              <a:t>12</a:t>
            </a:fld>
            <a:endParaRPr lang="en-CA"/>
          </a:p>
        </p:txBody>
      </p:sp>
    </p:spTree>
    <p:extLst>
      <p:ext uri="{BB962C8B-B14F-4D97-AF65-F5344CB8AC3E}">
        <p14:creationId xmlns:p14="http://schemas.microsoft.com/office/powerpoint/2010/main" val="3576880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Educational Development Guide Series: No. 1. The Educational Developer’s Portfolio PDF https://www.stlhe.ca/wp-content/uploads/2016/03/ED-Guide-No1_The-Educational-Developers-Portfolio_Final.pdf</a:t>
            </a:r>
            <a:endParaRPr lang="en-CA" dirty="0"/>
          </a:p>
        </p:txBody>
      </p:sp>
      <p:sp>
        <p:nvSpPr>
          <p:cNvPr id="4" name="Slide Number Placeholder 3"/>
          <p:cNvSpPr>
            <a:spLocks noGrp="1"/>
          </p:cNvSpPr>
          <p:nvPr>
            <p:ph type="sldNum" sz="quarter" idx="5"/>
          </p:nvPr>
        </p:nvSpPr>
        <p:spPr/>
        <p:txBody>
          <a:bodyPr/>
          <a:lstStyle/>
          <a:p>
            <a:fld id="{EC8F76D6-B210-4F52-8732-F9902759F7B6}" type="slidenum">
              <a:rPr lang="en-CA" smtClean="0"/>
              <a:t>15</a:t>
            </a:fld>
            <a:endParaRPr lang="en-CA"/>
          </a:p>
        </p:txBody>
      </p:sp>
    </p:spTree>
    <p:extLst>
      <p:ext uri="{BB962C8B-B14F-4D97-AF65-F5344CB8AC3E}">
        <p14:creationId xmlns:p14="http://schemas.microsoft.com/office/powerpoint/2010/main" val="3438691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Educational Developer: Characteristics, Skills, Knowledge, and Abilities PDF https://ciel.viu.ca/sites/default/files/entry_level_competencies_for_ed_dev.pdf</a:t>
            </a:r>
            <a:endParaRPr lang="en-CA" dirty="0"/>
          </a:p>
        </p:txBody>
      </p:sp>
      <p:sp>
        <p:nvSpPr>
          <p:cNvPr id="4" name="Slide Number Placeholder 3"/>
          <p:cNvSpPr>
            <a:spLocks noGrp="1"/>
          </p:cNvSpPr>
          <p:nvPr>
            <p:ph type="sldNum" sz="quarter" idx="5"/>
          </p:nvPr>
        </p:nvSpPr>
        <p:spPr/>
        <p:txBody>
          <a:bodyPr/>
          <a:lstStyle/>
          <a:p>
            <a:fld id="{EC8F76D6-B210-4F52-8732-F9902759F7B6}" type="slidenum">
              <a:rPr lang="en-CA" smtClean="0"/>
              <a:t>16</a:t>
            </a:fld>
            <a:endParaRPr lang="en-CA"/>
          </a:p>
        </p:txBody>
      </p:sp>
    </p:spTree>
    <p:extLst>
      <p:ext uri="{BB962C8B-B14F-4D97-AF65-F5344CB8AC3E}">
        <p14:creationId xmlns:p14="http://schemas.microsoft.com/office/powerpoint/2010/main" val="715852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https://beth-myers.com/portfolio</a:t>
            </a:r>
          </a:p>
        </p:txBody>
      </p:sp>
      <p:sp>
        <p:nvSpPr>
          <p:cNvPr id="4" name="Slide Number Placeholder 3"/>
          <p:cNvSpPr>
            <a:spLocks noGrp="1"/>
          </p:cNvSpPr>
          <p:nvPr>
            <p:ph type="sldNum" sz="quarter" idx="5"/>
          </p:nvPr>
        </p:nvSpPr>
        <p:spPr/>
        <p:txBody>
          <a:bodyPr/>
          <a:lstStyle/>
          <a:p>
            <a:fld id="{EC8F76D6-B210-4F52-8732-F9902759F7B6}" type="slidenum">
              <a:rPr lang="en-CA" smtClean="0"/>
              <a:t>17</a:t>
            </a:fld>
            <a:endParaRPr lang="en-CA"/>
          </a:p>
        </p:txBody>
      </p:sp>
    </p:spTree>
    <p:extLst>
      <p:ext uri="{BB962C8B-B14F-4D97-AF65-F5344CB8AC3E}">
        <p14:creationId xmlns:p14="http://schemas.microsoft.com/office/powerpoint/2010/main" val="15800007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Background" descr="VisualBasic 6 program screenshot created by Gamaliel Espinoza Macedo (https://www.flickr.com/photos/21936312@N08/2564208746)">
            <a:extLst>
              <a:ext uri="{FF2B5EF4-FFF2-40B4-BE49-F238E27FC236}">
                <a16:creationId xmlns:a16="http://schemas.microsoft.com/office/drawing/2014/main" id="{0D7F0B46-772A-441F-BD7C-B676E2003DF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9200" y="0"/>
            <a:ext cx="10972800" cy="6858000"/>
          </a:xfrm>
          <a:prstGeom prst="rect">
            <a:avLst/>
          </a:prstGeom>
        </p:spPr>
      </p:pic>
      <p:sp>
        <p:nvSpPr>
          <p:cNvPr id="9" name="Oval">
            <a:extLst>
              <a:ext uri="{FF2B5EF4-FFF2-40B4-BE49-F238E27FC236}">
                <a16:creationId xmlns:a16="http://schemas.microsoft.com/office/drawing/2014/main" id="{C50B76FC-35E5-4091-9EFD-4151A8497D3D}"/>
              </a:ext>
            </a:extLst>
          </p:cNvPr>
          <p:cNvSpPr>
            <a:spLocks noChangeAspect="1"/>
          </p:cNvSpPr>
          <p:nvPr userDrawn="1"/>
        </p:nvSpPr>
        <p:spPr>
          <a:xfrm>
            <a:off x="-1371600" y="-2286000"/>
            <a:ext cx="11430000" cy="1143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62A322-DB41-4A3D-8140-21AB53DE372A}"/>
              </a:ext>
            </a:extLst>
          </p:cNvPr>
          <p:cNvSpPr>
            <a:spLocks noGrp="1"/>
          </p:cNvSpPr>
          <p:nvPr>
            <p:ph type="ctrTitle"/>
          </p:nvPr>
        </p:nvSpPr>
        <p:spPr>
          <a:xfrm>
            <a:off x="457200" y="1371600"/>
            <a:ext cx="8229600" cy="2743200"/>
          </a:xfrm>
        </p:spPr>
        <p:txBody>
          <a:bodyPr anchor="t" anchorCtr="0">
            <a:normAutofit/>
          </a:bodyPr>
          <a:lstStyle>
            <a:lvl1pPr algn="l">
              <a:defRPr sz="7200">
                <a:solidFill>
                  <a:schemeClr val="tx1"/>
                </a:solidFill>
              </a:defRPr>
            </a:lvl1pPr>
          </a:lstStyle>
          <a:p>
            <a:r>
              <a:rPr lang="en-US" dirty="0"/>
              <a:t>Click to edit Master title style</a:t>
            </a:r>
            <a:endParaRPr lang="en-CA" dirty="0"/>
          </a:p>
        </p:txBody>
      </p:sp>
      <p:sp>
        <p:nvSpPr>
          <p:cNvPr id="3" name="Subtitle 2">
            <a:extLst>
              <a:ext uri="{FF2B5EF4-FFF2-40B4-BE49-F238E27FC236}">
                <a16:creationId xmlns:a16="http://schemas.microsoft.com/office/drawing/2014/main" id="{53365C7B-5AB1-4AA5-A02C-89FDF6686570}"/>
              </a:ext>
            </a:extLst>
          </p:cNvPr>
          <p:cNvSpPr>
            <a:spLocks noGrp="1"/>
          </p:cNvSpPr>
          <p:nvPr>
            <p:ph type="subTitle" idx="1"/>
          </p:nvPr>
        </p:nvSpPr>
        <p:spPr>
          <a:xfrm>
            <a:off x="457200" y="5028564"/>
            <a:ext cx="8229600" cy="1371600"/>
          </a:xfrm>
        </p:spPr>
        <p:txBody>
          <a:bodyPr anchor="b" anchorCtr="0">
            <a:normAutofit/>
          </a:bodyPr>
          <a:lstStyle>
            <a:lvl1pPr marL="0" indent="0" algn="l">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Tree>
    <p:extLst>
      <p:ext uri="{BB962C8B-B14F-4D97-AF65-F5344CB8AC3E}">
        <p14:creationId xmlns:p14="http://schemas.microsoft.com/office/powerpoint/2010/main" val="1903756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C93FC-A975-42F0-A9C4-36C8BD1A7EE3}"/>
              </a:ext>
            </a:extLst>
          </p:cNvPr>
          <p:cNvSpPr>
            <a:spLocks noGrp="1"/>
          </p:cNvSpPr>
          <p:nvPr>
            <p:ph type="title"/>
          </p:nvPr>
        </p:nvSpPr>
        <p:spPr/>
        <p:txBody>
          <a:bodyPr/>
          <a:lstStyle>
            <a:lvl1pPr>
              <a:defRPr>
                <a:solidFill>
                  <a:schemeClr val="tx1"/>
                </a:solidFill>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AC375BDA-ADF9-419F-8668-149FE71780A5}"/>
              </a:ext>
            </a:extLst>
          </p:cNvPr>
          <p:cNvSpPr>
            <a:spLocks noGrp="1"/>
          </p:cNvSpPr>
          <p:nvPr>
            <p:ph sz="half" idx="1"/>
          </p:nvPr>
        </p:nvSpPr>
        <p:spPr>
          <a:xfrm>
            <a:off x="457199" y="1371599"/>
            <a:ext cx="5486400" cy="50285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a:extLst>
              <a:ext uri="{FF2B5EF4-FFF2-40B4-BE49-F238E27FC236}">
                <a16:creationId xmlns:a16="http://schemas.microsoft.com/office/drawing/2014/main" id="{2462997F-1270-4692-A363-13DC6ACC9977}"/>
              </a:ext>
            </a:extLst>
          </p:cNvPr>
          <p:cNvSpPr>
            <a:spLocks noGrp="1"/>
          </p:cNvSpPr>
          <p:nvPr>
            <p:ph sz="half" idx="2"/>
          </p:nvPr>
        </p:nvSpPr>
        <p:spPr>
          <a:xfrm>
            <a:off x="6248403" y="1371600"/>
            <a:ext cx="5486400" cy="50285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Slide Number Placeholder 4">
            <a:extLst>
              <a:ext uri="{FF2B5EF4-FFF2-40B4-BE49-F238E27FC236}">
                <a16:creationId xmlns:a16="http://schemas.microsoft.com/office/drawing/2014/main" id="{7056DA38-1ACD-44D6-B9AD-9936ABAC7C72}"/>
              </a:ext>
            </a:extLst>
          </p:cNvPr>
          <p:cNvSpPr>
            <a:spLocks noGrp="1"/>
          </p:cNvSpPr>
          <p:nvPr>
            <p:ph type="sldNum" sz="quarter" idx="12"/>
          </p:nvPr>
        </p:nvSpPr>
        <p:spPr/>
        <p:txBody>
          <a:bodyPr/>
          <a:lstStyle/>
          <a:p>
            <a:fld id="{F7EF4615-944C-4495-A598-F3C83E6C4501}" type="slidenum">
              <a:rPr lang="en-CA" smtClean="0"/>
              <a:t>‹#›</a:t>
            </a:fld>
            <a:endParaRPr lang="en-CA" dirty="0"/>
          </a:p>
        </p:txBody>
      </p:sp>
    </p:spTree>
    <p:extLst>
      <p:ext uri="{BB962C8B-B14F-4D97-AF65-F5344CB8AC3E}">
        <p14:creationId xmlns:p14="http://schemas.microsoft.com/office/powerpoint/2010/main" val="3978439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FFCEF-4994-42B5-A73D-DB2C4E61CD3D}"/>
              </a:ext>
            </a:extLst>
          </p:cNvPr>
          <p:cNvSpPr>
            <a:spLocks noGrp="1"/>
          </p:cNvSpPr>
          <p:nvPr>
            <p:ph type="title"/>
          </p:nvPr>
        </p:nvSpPr>
        <p:spPr>
          <a:xfrm>
            <a:off x="457199" y="457835"/>
            <a:ext cx="11274552" cy="640080"/>
          </a:xfrm>
        </p:spPr>
        <p:txBody>
          <a:bodyPr/>
          <a:lstStyle>
            <a:lvl1pPr>
              <a:defRPr>
                <a:solidFill>
                  <a:schemeClr val="tx1"/>
                </a:solidFill>
              </a:defRPr>
            </a:lvl1p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B1B935D0-99BE-4662-B28A-E48F01BDBDD1}"/>
              </a:ext>
            </a:extLst>
          </p:cNvPr>
          <p:cNvSpPr>
            <a:spLocks noGrp="1"/>
          </p:cNvSpPr>
          <p:nvPr>
            <p:ph type="body" idx="1"/>
          </p:nvPr>
        </p:nvSpPr>
        <p:spPr>
          <a:xfrm>
            <a:off x="457198" y="1371600"/>
            <a:ext cx="5486400" cy="457200"/>
          </a:xfrm>
        </p:spPr>
        <p:txBody>
          <a:bodyPr anchor="t" anchorCtr="0">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4C979A8-EA32-48E0-A622-04B175CB1221}"/>
              </a:ext>
            </a:extLst>
          </p:cNvPr>
          <p:cNvSpPr>
            <a:spLocks noGrp="1"/>
          </p:cNvSpPr>
          <p:nvPr>
            <p:ph sz="half" idx="2"/>
          </p:nvPr>
        </p:nvSpPr>
        <p:spPr>
          <a:xfrm>
            <a:off x="457198" y="2103119"/>
            <a:ext cx="5486400" cy="42970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 Placeholder 4">
            <a:extLst>
              <a:ext uri="{FF2B5EF4-FFF2-40B4-BE49-F238E27FC236}">
                <a16:creationId xmlns:a16="http://schemas.microsoft.com/office/drawing/2014/main" id="{50354DB8-C1CF-4740-B71C-6AA0D29C1E41}"/>
              </a:ext>
            </a:extLst>
          </p:cNvPr>
          <p:cNvSpPr>
            <a:spLocks noGrp="1"/>
          </p:cNvSpPr>
          <p:nvPr>
            <p:ph type="body" sz="quarter" idx="3"/>
          </p:nvPr>
        </p:nvSpPr>
        <p:spPr>
          <a:xfrm>
            <a:off x="6245352" y="1371600"/>
            <a:ext cx="5486400" cy="457200"/>
          </a:xfrm>
        </p:spPr>
        <p:txBody>
          <a:bodyPr anchor="t" anchorCtr="0">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A575C20-E0BB-4856-8894-910D4F7928CA}"/>
              </a:ext>
            </a:extLst>
          </p:cNvPr>
          <p:cNvSpPr>
            <a:spLocks noGrp="1"/>
          </p:cNvSpPr>
          <p:nvPr>
            <p:ph sz="quarter" idx="4"/>
          </p:nvPr>
        </p:nvSpPr>
        <p:spPr>
          <a:xfrm>
            <a:off x="6245352" y="2106930"/>
            <a:ext cx="5486398" cy="429323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9" name="Slide Number Placeholder 6">
            <a:extLst>
              <a:ext uri="{FF2B5EF4-FFF2-40B4-BE49-F238E27FC236}">
                <a16:creationId xmlns:a16="http://schemas.microsoft.com/office/drawing/2014/main" id="{9B4EBC53-6F74-4250-ADD3-0A9A7FD95172}"/>
              </a:ext>
            </a:extLst>
          </p:cNvPr>
          <p:cNvSpPr>
            <a:spLocks noGrp="1"/>
          </p:cNvSpPr>
          <p:nvPr>
            <p:ph type="sldNum" sz="quarter" idx="12"/>
          </p:nvPr>
        </p:nvSpPr>
        <p:spPr/>
        <p:txBody>
          <a:bodyPr/>
          <a:lstStyle/>
          <a:p>
            <a:fld id="{F7EF4615-944C-4495-A598-F3C83E6C4501}" type="slidenum">
              <a:rPr lang="en-CA" smtClean="0"/>
              <a:t>‹#›</a:t>
            </a:fld>
            <a:endParaRPr lang="en-CA" dirty="0"/>
          </a:p>
        </p:txBody>
      </p:sp>
    </p:spTree>
    <p:extLst>
      <p:ext uri="{BB962C8B-B14F-4D97-AF65-F5344CB8AC3E}">
        <p14:creationId xmlns:p14="http://schemas.microsoft.com/office/powerpoint/2010/main" val="1611701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and Highligh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3673C-CD15-450D-9EB4-EAFFB3555186}"/>
              </a:ext>
            </a:extLst>
          </p:cNvPr>
          <p:cNvSpPr>
            <a:spLocks noGrp="1"/>
          </p:cNvSpPr>
          <p:nvPr>
            <p:ph type="title"/>
          </p:nvPr>
        </p:nvSpPr>
        <p:spPr/>
        <p:txBody>
          <a:bodyPr/>
          <a:lstStyle>
            <a:lvl1pPr>
              <a:defRPr>
                <a:solidFill>
                  <a:schemeClr val="tx1"/>
                </a:solidFill>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302FD765-38AD-4267-8D62-E4A0925E4A69}"/>
              </a:ext>
            </a:extLst>
          </p:cNvPr>
          <p:cNvSpPr>
            <a:spLocks noGrp="1"/>
          </p:cNvSpPr>
          <p:nvPr>
            <p:ph idx="1"/>
          </p:nvPr>
        </p:nvSpPr>
        <p:spPr>
          <a:xfrm>
            <a:off x="457199" y="1371600"/>
            <a:ext cx="5486400" cy="2011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Content Placeholder 3">
            <a:extLst>
              <a:ext uri="{FF2B5EF4-FFF2-40B4-BE49-F238E27FC236}">
                <a16:creationId xmlns:a16="http://schemas.microsoft.com/office/drawing/2014/main" id="{365BBF50-E4F2-472D-B90A-CAA22D26ADF4}"/>
              </a:ext>
            </a:extLst>
          </p:cNvPr>
          <p:cNvSpPr>
            <a:spLocks noGrp="1"/>
          </p:cNvSpPr>
          <p:nvPr>
            <p:ph idx="14"/>
          </p:nvPr>
        </p:nvSpPr>
        <p:spPr>
          <a:xfrm>
            <a:off x="6248403" y="1371600"/>
            <a:ext cx="5486400" cy="20116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Content Placeholder 4">
            <a:extLst>
              <a:ext uri="{FF2B5EF4-FFF2-40B4-BE49-F238E27FC236}">
                <a16:creationId xmlns:a16="http://schemas.microsoft.com/office/drawing/2014/main" id="{854FCC45-35E8-423F-93E3-02193BAD1AE5}"/>
              </a:ext>
            </a:extLst>
          </p:cNvPr>
          <p:cNvSpPr>
            <a:spLocks noGrp="1"/>
          </p:cNvSpPr>
          <p:nvPr>
            <p:ph idx="13"/>
          </p:nvPr>
        </p:nvSpPr>
        <p:spPr>
          <a:xfrm>
            <a:off x="457199" y="3657599"/>
            <a:ext cx="11274551" cy="2742565"/>
          </a:xfrm>
          <a:solidFill>
            <a:schemeClr val="accent1">
              <a:lumMod val="40000"/>
              <a:lumOff val="60000"/>
            </a:schemeClr>
          </a:solidFill>
          <a:ln>
            <a:solidFill>
              <a:schemeClr val="tx1">
                <a:lumMod val="50000"/>
                <a:lumOff val="50000"/>
              </a:schemeClr>
            </a:solidFill>
          </a:ln>
        </p:spPr>
        <p:txBody>
          <a:bodyPr lIns="182880" tIns="182880" rIns="182880" bIns="18288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Slide Number Placeholder 5">
            <a:extLst>
              <a:ext uri="{FF2B5EF4-FFF2-40B4-BE49-F238E27FC236}">
                <a16:creationId xmlns:a16="http://schemas.microsoft.com/office/drawing/2014/main" id="{0AF79B42-AD83-4B06-BE0B-5971A8942968}"/>
              </a:ext>
            </a:extLst>
          </p:cNvPr>
          <p:cNvSpPr>
            <a:spLocks noGrp="1"/>
          </p:cNvSpPr>
          <p:nvPr>
            <p:ph type="sldNum" sz="quarter" idx="12"/>
          </p:nvPr>
        </p:nvSpPr>
        <p:spPr/>
        <p:txBody>
          <a:bodyPr/>
          <a:lstStyle/>
          <a:p>
            <a:fld id="{F7EF4615-944C-4495-A598-F3C83E6C4501}" type="slidenum">
              <a:rPr lang="en-CA" smtClean="0"/>
              <a:t>‹#›</a:t>
            </a:fld>
            <a:endParaRPr lang="en-CA" dirty="0"/>
          </a:p>
        </p:txBody>
      </p:sp>
    </p:spTree>
    <p:extLst>
      <p:ext uri="{BB962C8B-B14F-4D97-AF65-F5344CB8AC3E}">
        <p14:creationId xmlns:p14="http://schemas.microsoft.com/office/powerpoint/2010/main" val="663863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C93FC-A975-42F0-A9C4-36C8BD1A7EE3}"/>
              </a:ext>
            </a:extLst>
          </p:cNvPr>
          <p:cNvSpPr>
            <a:spLocks noGrp="1"/>
          </p:cNvSpPr>
          <p:nvPr>
            <p:ph type="title"/>
          </p:nvPr>
        </p:nvSpPr>
        <p:spPr/>
        <p:txBody>
          <a:bodyPr/>
          <a:lstStyle>
            <a:lvl1pPr>
              <a:defRPr>
                <a:solidFill>
                  <a:schemeClr val="tx1"/>
                </a:solidFill>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AC375BDA-ADF9-419F-8668-149FE71780A5}"/>
              </a:ext>
            </a:extLst>
          </p:cNvPr>
          <p:cNvSpPr>
            <a:spLocks noGrp="1"/>
          </p:cNvSpPr>
          <p:nvPr>
            <p:ph sz="half" idx="1"/>
          </p:nvPr>
        </p:nvSpPr>
        <p:spPr>
          <a:xfrm>
            <a:off x="457199" y="1371599"/>
            <a:ext cx="3566160" cy="502856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2462997F-1270-4692-A363-13DC6ACC9977}"/>
              </a:ext>
            </a:extLst>
          </p:cNvPr>
          <p:cNvSpPr>
            <a:spLocks noGrp="1"/>
          </p:cNvSpPr>
          <p:nvPr>
            <p:ph sz="half" idx="2"/>
          </p:nvPr>
        </p:nvSpPr>
        <p:spPr>
          <a:xfrm>
            <a:off x="4312920" y="1371599"/>
            <a:ext cx="3566160" cy="50285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ntent Placeholder 4">
            <a:extLst>
              <a:ext uri="{FF2B5EF4-FFF2-40B4-BE49-F238E27FC236}">
                <a16:creationId xmlns:a16="http://schemas.microsoft.com/office/drawing/2014/main" id="{22843162-9A7D-4104-A638-F75B7D08C4C8}"/>
              </a:ext>
            </a:extLst>
          </p:cNvPr>
          <p:cNvSpPr>
            <a:spLocks noGrp="1"/>
          </p:cNvSpPr>
          <p:nvPr>
            <p:ph sz="half" idx="13"/>
          </p:nvPr>
        </p:nvSpPr>
        <p:spPr>
          <a:xfrm>
            <a:off x="8168641" y="1371600"/>
            <a:ext cx="3566160" cy="50285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Slide Number Placeholder 5">
            <a:extLst>
              <a:ext uri="{FF2B5EF4-FFF2-40B4-BE49-F238E27FC236}">
                <a16:creationId xmlns:a16="http://schemas.microsoft.com/office/drawing/2014/main" id="{7056DA38-1ACD-44D6-B9AD-9936ABAC7C72}"/>
              </a:ext>
            </a:extLst>
          </p:cNvPr>
          <p:cNvSpPr>
            <a:spLocks noGrp="1"/>
          </p:cNvSpPr>
          <p:nvPr>
            <p:ph type="sldNum" sz="quarter" idx="12"/>
          </p:nvPr>
        </p:nvSpPr>
        <p:spPr/>
        <p:txBody>
          <a:bodyPr/>
          <a:lstStyle/>
          <a:p>
            <a:fld id="{F7EF4615-944C-4495-A598-F3C83E6C4501}" type="slidenum">
              <a:rPr lang="en-CA" smtClean="0"/>
              <a:t>‹#›</a:t>
            </a:fld>
            <a:endParaRPr lang="en-CA" dirty="0"/>
          </a:p>
        </p:txBody>
      </p:sp>
    </p:spTree>
    <p:extLst>
      <p:ext uri="{BB962C8B-B14F-4D97-AF65-F5344CB8AC3E}">
        <p14:creationId xmlns:p14="http://schemas.microsoft.com/office/powerpoint/2010/main" val="2341507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C93FC-A975-42F0-A9C4-36C8BD1A7EE3}"/>
              </a:ext>
            </a:extLst>
          </p:cNvPr>
          <p:cNvSpPr>
            <a:spLocks noGrp="1"/>
          </p:cNvSpPr>
          <p:nvPr>
            <p:ph type="title"/>
          </p:nvPr>
        </p:nvSpPr>
        <p:spPr/>
        <p:txBody>
          <a:bodyPr/>
          <a:lstStyle>
            <a:lvl1pPr>
              <a:defRPr>
                <a:solidFill>
                  <a:schemeClr val="tx1"/>
                </a:solidFill>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AC375BDA-ADF9-419F-8668-149FE71780A5}"/>
              </a:ext>
            </a:extLst>
          </p:cNvPr>
          <p:cNvSpPr>
            <a:spLocks noGrp="1"/>
          </p:cNvSpPr>
          <p:nvPr>
            <p:ph sz="half" idx="1"/>
          </p:nvPr>
        </p:nvSpPr>
        <p:spPr>
          <a:xfrm>
            <a:off x="457199" y="1371599"/>
            <a:ext cx="2560320" cy="5028565"/>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2462997F-1270-4692-A363-13DC6ACC9977}"/>
              </a:ext>
            </a:extLst>
          </p:cNvPr>
          <p:cNvSpPr>
            <a:spLocks noGrp="1"/>
          </p:cNvSpPr>
          <p:nvPr>
            <p:ph sz="half" idx="2"/>
          </p:nvPr>
        </p:nvSpPr>
        <p:spPr>
          <a:xfrm>
            <a:off x="3361943" y="1371600"/>
            <a:ext cx="2560320" cy="5028564"/>
          </a:xfrm>
        </p:spPr>
        <p:txBody>
          <a:bodyPr>
            <a:normAutofit/>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8" name="Content Placeholder 4">
            <a:extLst>
              <a:ext uri="{FF2B5EF4-FFF2-40B4-BE49-F238E27FC236}">
                <a16:creationId xmlns:a16="http://schemas.microsoft.com/office/drawing/2014/main" id="{22843162-9A7D-4104-A638-F75B7D08C4C8}"/>
              </a:ext>
            </a:extLst>
          </p:cNvPr>
          <p:cNvSpPr>
            <a:spLocks noGrp="1"/>
          </p:cNvSpPr>
          <p:nvPr>
            <p:ph sz="half" idx="13"/>
          </p:nvPr>
        </p:nvSpPr>
        <p:spPr>
          <a:xfrm>
            <a:off x="6266687" y="1371600"/>
            <a:ext cx="2560320" cy="5028564"/>
          </a:xfrm>
        </p:spPr>
        <p:txBody>
          <a:bodyPr>
            <a:normAutofit/>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9" name="Content Placeholder 5">
            <a:extLst>
              <a:ext uri="{FF2B5EF4-FFF2-40B4-BE49-F238E27FC236}">
                <a16:creationId xmlns:a16="http://schemas.microsoft.com/office/drawing/2014/main" id="{78DCF37B-CB6E-43FE-960D-CEC0AB155C54}"/>
              </a:ext>
            </a:extLst>
          </p:cNvPr>
          <p:cNvSpPr>
            <a:spLocks noGrp="1"/>
          </p:cNvSpPr>
          <p:nvPr>
            <p:ph sz="half" idx="14"/>
          </p:nvPr>
        </p:nvSpPr>
        <p:spPr>
          <a:xfrm>
            <a:off x="9171430" y="1371600"/>
            <a:ext cx="2560320" cy="5028564"/>
          </a:xfrm>
        </p:spPr>
        <p:txBody>
          <a:bodyPr>
            <a:normAutofit/>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7" name="Slide Number Placeholder 6">
            <a:extLst>
              <a:ext uri="{FF2B5EF4-FFF2-40B4-BE49-F238E27FC236}">
                <a16:creationId xmlns:a16="http://schemas.microsoft.com/office/drawing/2014/main" id="{7056DA38-1ACD-44D6-B9AD-9936ABAC7C72}"/>
              </a:ext>
            </a:extLst>
          </p:cNvPr>
          <p:cNvSpPr>
            <a:spLocks noGrp="1"/>
          </p:cNvSpPr>
          <p:nvPr>
            <p:ph type="sldNum" sz="quarter" idx="12"/>
          </p:nvPr>
        </p:nvSpPr>
        <p:spPr>
          <a:xfrm>
            <a:off x="10817350" y="6035039"/>
            <a:ext cx="914400" cy="365125"/>
          </a:xfrm>
        </p:spPr>
        <p:txBody>
          <a:bodyPr/>
          <a:lstStyle/>
          <a:p>
            <a:fld id="{F7EF4615-944C-4495-A598-F3C83E6C4501}" type="slidenum">
              <a:rPr lang="en-CA" smtClean="0"/>
              <a:t>‹#›</a:t>
            </a:fld>
            <a:endParaRPr lang="en-CA" dirty="0"/>
          </a:p>
        </p:txBody>
      </p:sp>
    </p:spTree>
    <p:extLst>
      <p:ext uri="{BB962C8B-B14F-4D97-AF65-F5344CB8AC3E}">
        <p14:creationId xmlns:p14="http://schemas.microsoft.com/office/powerpoint/2010/main" val="2044945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Light">
    <p:bg>
      <p:bgPr>
        <a:solidFill>
          <a:schemeClr val="bg1">
            <a:lumMod val="95000"/>
          </a:schemeClr>
        </a:solidFill>
        <a:effectLst/>
      </p:bgPr>
    </p:bg>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D8024C5F-C277-4530-8E8F-DF00EA9FA6B4}"/>
              </a:ext>
            </a:extLst>
          </p:cNvPr>
          <p:cNvSpPr>
            <a:spLocks noGrp="1"/>
          </p:cNvSpPr>
          <p:nvPr>
            <p:ph type="sldNum" sz="quarter" idx="12"/>
          </p:nvPr>
        </p:nvSpPr>
        <p:spPr/>
        <p:txBody>
          <a:bodyPr/>
          <a:lstStyle/>
          <a:p>
            <a:fld id="{F7EF4615-944C-4495-A598-F3C83E6C4501}" type="slidenum">
              <a:rPr lang="en-CA" smtClean="0"/>
              <a:t>‹#›</a:t>
            </a:fld>
            <a:endParaRPr lang="en-CA" dirty="0"/>
          </a:p>
        </p:txBody>
      </p:sp>
    </p:spTree>
    <p:extLst>
      <p:ext uri="{BB962C8B-B14F-4D97-AF65-F5344CB8AC3E}">
        <p14:creationId xmlns:p14="http://schemas.microsoft.com/office/powerpoint/2010/main" val="1716677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Dark">
    <p:bg>
      <p:bgPr>
        <a:solidFill>
          <a:schemeClr val="tx1"/>
        </a:solidFill>
        <a:effectLst/>
      </p:bgPr>
    </p:bg>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D8024C5F-C277-4530-8E8F-DF00EA9FA6B4}"/>
              </a:ext>
            </a:extLst>
          </p:cNvPr>
          <p:cNvSpPr>
            <a:spLocks noGrp="1"/>
          </p:cNvSpPr>
          <p:nvPr>
            <p:ph type="sldNum" sz="quarter" idx="12"/>
          </p:nvPr>
        </p:nvSpPr>
        <p:spPr/>
        <p:txBody>
          <a:bodyPr/>
          <a:lstStyle>
            <a:lvl1pPr>
              <a:defRPr>
                <a:solidFill>
                  <a:schemeClr val="bg1"/>
                </a:solidFill>
              </a:defRPr>
            </a:lvl1pPr>
          </a:lstStyle>
          <a:p>
            <a:fld id="{F7EF4615-944C-4495-A598-F3C83E6C4501}" type="slidenum">
              <a:rPr lang="en-CA" smtClean="0"/>
              <a:pPr/>
              <a:t>‹#›</a:t>
            </a:fld>
            <a:endParaRPr lang="en-CA" dirty="0"/>
          </a:p>
        </p:txBody>
      </p:sp>
    </p:spTree>
    <p:extLst>
      <p:ext uri="{BB962C8B-B14F-4D97-AF65-F5344CB8AC3E}">
        <p14:creationId xmlns:p14="http://schemas.microsoft.com/office/powerpoint/2010/main" val="791751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7" name="Background" descr="VisualBasic 6 program screenshot created by Gamaliel Espinoza Macedo (https://www.flickr.com/photos/21936312@N08/2564208746)">
            <a:extLst>
              <a:ext uri="{FF2B5EF4-FFF2-40B4-BE49-F238E27FC236}">
                <a16:creationId xmlns:a16="http://schemas.microsoft.com/office/drawing/2014/main" id="{EA8E4F10-5DEC-43C8-B633-3595F13197EF}"/>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9200" y="0"/>
            <a:ext cx="10972800" cy="6858000"/>
          </a:xfrm>
          <a:prstGeom prst="rect">
            <a:avLst/>
          </a:prstGeom>
        </p:spPr>
      </p:pic>
      <p:sp>
        <p:nvSpPr>
          <p:cNvPr id="9" name="Oval">
            <a:extLst>
              <a:ext uri="{FF2B5EF4-FFF2-40B4-BE49-F238E27FC236}">
                <a16:creationId xmlns:a16="http://schemas.microsoft.com/office/drawing/2014/main" id="{C50B76FC-35E5-4091-9EFD-4151A8497D3D}"/>
              </a:ext>
            </a:extLst>
          </p:cNvPr>
          <p:cNvSpPr>
            <a:spLocks noChangeAspect="1"/>
          </p:cNvSpPr>
          <p:nvPr userDrawn="1"/>
        </p:nvSpPr>
        <p:spPr>
          <a:xfrm>
            <a:off x="-1371600" y="-2286000"/>
            <a:ext cx="11430000" cy="1143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62A322-DB41-4A3D-8140-21AB53DE372A}"/>
              </a:ext>
            </a:extLst>
          </p:cNvPr>
          <p:cNvSpPr>
            <a:spLocks noGrp="1"/>
          </p:cNvSpPr>
          <p:nvPr>
            <p:ph type="ctrTitle"/>
          </p:nvPr>
        </p:nvSpPr>
        <p:spPr>
          <a:xfrm>
            <a:off x="457200" y="2057400"/>
            <a:ext cx="8229600" cy="2743200"/>
          </a:xfrm>
        </p:spPr>
        <p:txBody>
          <a:bodyPr anchor="ctr" anchorCtr="0">
            <a:normAutofit/>
          </a:bodyPr>
          <a:lstStyle>
            <a:lvl1pPr algn="l">
              <a:defRPr sz="4800">
                <a:solidFill>
                  <a:schemeClr val="tx1"/>
                </a:solidFill>
              </a:defRPr>
            </a:lvl1pPr>
          </a:lstStyle>
          <a:p>
            <a:r>
              <a:rPr lang="en-US" dirty="0"/>
              <a:t>Click to edit Master title style</a:t>
            </a:r>
            <a:endParaRPr lang="en-CA" dirty="0"/>
          </a:p>
        </p:txBody>
      </p:sp>
      <p:sp>
        <p:nvSpPr>
          <p:cNvPr id="8" name="Slide Number Placeholder 2">
            <a:extLst>
              <a:ext uri="{FF2B5EF4-FFF2-40B4-BE49-F238E27FC236}">
                <a16:creationId xmlns:a16="http://schemas.microsoft.com/office/drawing/2014/main" id="{D33B9C98-A21E-448E-801A-04A878BAC2E2}"/>
              </a:ext>
            </a:extLst>
          </p:cNvPr>
          <p:cNvSpPr>
            <a:spLocks noGrp="1"/>
          </p:cNvSpPr>
          <p:nvPr>
            <p:ph type="sldNum" sz="quarter" idx="4"/>
          </p:nvPr>
        </p:nvSpPr>
        <p:spPr>
          <a:xfrm>
            <a:off x="10820400" y="6035039"/>
            <a:ext cx="914400" cy="365125"/>
          </a:xfrm>
          <a:prstGeom prst="rect">
            <a:avLst/>
          </a:prstGeom>
        </p:spPr>
        <p:txBody>
          <a:bodyPr vert="horz" lIns="0" tIns="0" rIns="0" bIns="0" rtlCol="0" anchor="ctr"/>
          <a:lstStyle>
            <a:lvl1pPr algn="r">
              <a:defRPr sz="2400">
                <a:solidFill>
                  <a:schemeClr val="bg1"/>
                </a:solidFill>
              </a:defRPr>
            </a:lvl1pPr>
          </a:lstStyle>
          <a:p>
            <a:fld id="{F7EF4615-944C-4495-A598-F3C83E6C4501}" type="slidenum">
              <a:rPr lang="en-CA" smtClean="0"/>
              <a:pPr/>
              <a:t>‹#›</a:t>
            </a:fld>
            <a:endParaRPr lang="en-CA" dirty="0"/>
          </a:p>
        </p:txBody>
      </p:sp>
    </p:spTree>
    <p:extLst>
      <p:ext uri="{BB962C8B-B14F-4D97-AF65-F5344CB8AC3E}">
        <p14:creationId xmlns:p14="http://schemas.microsoft.com/office/powerpoint/2010/main" val="3478769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otlight Matrix">
    <p:spTree>
      <p:nvGrpSpPr>
        <p:cNvPr id="1" name=""/>
        <p:cNvGrpSpPr/>
        <p:nvPr/>
      </p:nvGrpSpPr>
      <p:grpSpPr>
        <a:xfrm>
          <a:off x="0" y="0"/>
          <a:ext cx="0" cy="0"/>
          <a:chOff x="0" y="0"/>
          <a:chExt cx="0" cy="0"/>
        </a:xfrm>
      </p:grpSpPr>
      <p:pic>
        <p:nvPicPr>
          <p:cNvPr id="8" name="Background" descr="VisualBasic 6 program screenshot created by Gamaliel Espinoza Macedo (https://www.flickr.com/photos/21936312@N08/2564208746)">
            <a:extLst>
              <a:ext uri="{FF2B5EF4-FFF2-40B4-BE49-F238E27FC236}">
                <a16:creationId xmlns:a16="http://schemas.microsoft.com/office/drawing/2014/main" id="{A5D6E6F9-3CAC-4044-AAAF-26D88117E2D4}"/>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9200" y="0"/>
            <a:ext cx="10972800" cy="6858000"/>
          </a:xfrm>
          <a:prstGeom prst="rect">
            <a:avLst/>
          </a:prstGeom>
        </p:spPr>
      </p:pic>
      <p:sp>
        <p:nvSpPr>
          <p:cNvPr id="7" name="Oval">
            <a:extLst>
              <a:ext uri="{FF2B5EF4-FFF2-40B4-BE49-F238E27FC236}">
                <a16:creationId xmlns:a16="http://schemas.microsoft.com/office/drawing/2014/main" id="{E9A12985-A256-483A-9BA6-08E5B1A00A91}"/>
              </a:ext>
            </a:extLst>
          </p:cNvPr>
          <p:cNvSpPr>
            <a:spLocks noChangeAspect="1"/>
          </p:cNvSpPr>
          <p:nvPr userDrawn="1"/>
        </p:nvSpPr>
        <p:spPr>
          <a:xfrm>
            <a:off x="-1371600" y="-2286000"/>
            <a:ext cx="11430000" cy="1143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C3673C-CD15-450D-9EB4-EAFFB3555186}"/>
              </a:ext>
            </a:extLst>
          </p:cNvPr>
          <p:cNvSpPr>
            <a:spLocks noGrp="1"/>
          </p:cNvSpPr>
          <p:nvPr>
            <p:ph type="title"/>
          </p:nvPr>
        </p:nvSpPr>
        <p:spPr>
          <a:xfrm>
            <a:off x="457200" y="457200"/>
            <a:ext cx="8229600" cy="640080"/>
          </a:xfrm>
        </p:spPr>
        <p:txBody>
          <a:bodyPr/>
          <a:lstStyle>
            <a:lvl1pPr>
              <a:defRPr>
                <a:solidFill>
                  <a:schemeClr val="tx1"/>
                </a:solidFill>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302FD765-38AD-4267-8D62-E4A0925E4A69}"/>
              </a:ext>
            </a:extLst>
          </p:cNvPr>
          <p:cNvSpPr>
            <a:spLocks noGrp="1"/>
          </p:cNvSpPr>
          <p:nvPr>
            <p:ph idx="1"/>
          </p:nvPr>
        </p:nvSpPr>
        <p:spPr>
          <a:xfrm>
            <a:off x="457200" y="1371599"/>
            <a:ext cx="8229600" cy="50285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3">
            <a:extLst>
              <a:ext uri="{FF2B5EF4-FFF2-40B4-BE49-F238E27FC236}">
                <a16:creationId xmlns:a16="http://schemas.microsoft.com/office/drawing/2014/main" id="{0AF79B42-AD83-4B06-BE0B-5971A8942968}"/>
              </a:ext>
            </a:extLst>
          </p:cNvPr>
          <p:cNvSpPr>
            <a:spLocks noGrp="1"/>
          </p:cNvSpPr>
          <p:nvPr>
            <p:ph type="sldNum" sz="quarter" idx="12"/>
          </p:nvPr>
        </p:nvSpPr>
        <p:spPr/>
        <p:txBody>
          <a:bodyPr/>
          <a:lstStyle>
            <a:lvl1pPr>
              <a:defRPr>
                <a:solidFill>
                  <a:schemeClr val="bg1"/>
                </a:solidFill>
              </a:defRPr>
            </a:lvl1pPr>
          </a:lstStyle>
          <a:p>
            <a:fld id="{F7EF4615-944C-4495-A598-F3C83E6C4501}" type="slidenum">
              <a:rPr lang="en-CA" smtClean="0"/>
              <a:pPr/>
              <a:t>‹#›</a:t>
            </a:fld>
            <a:endParaRPr lang="en-CA" dirty="0"/>
          </a:p>
        </p:txBody>
      </p:sp>
    </p:spTree>
    <p:extLst>
      <p:ext uri="{BB962C8B-B14F-4D97-AF65-F5344CB8AC3E}">
        <p14:creationId xmlns:p14="http://schemas.microsoft.com/office/powerpoint/2010/main" val="2609368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potlight Network">
    <p:spTree>
      <p:nvGrpSpPr>
        <p:cNvPr id="1" name=""/>
        <p:cNvGrpSpPr/>
        <p:nvPr/>
      </p:nvGrpSpPr>
      <p:grpSpPr>
        <a:xfrm>
          <a:off x="0" y="0"/>
          <a:ext cx="0" cy="0"/>
          <a:chOff x="0" y="0"/>
          <a:chExt cx="0" cy="0"/>
        </a:xfrm>
      </p:grpSpPr>
      <p:pic>
        <p:nvPicPr>
          <p:cNvPr id="5" name="Picture 4" descr="Networks from Pixabay (https://pixabay.com/illustrations/network-networking-web-4636686/)">
            <a:extLst>
              <a:ext uri="{FF2B5EF4-FFF2-40B4-BE49-F238E27FC236}">
                <a16:creationId xmlns:a16="http://schemas.microsoft.com/office/drawing/2014/main" id="{A6D09322-C395-42A1-BB90-AAEC25EADC1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36" b="7836"/>
          <a:stretch/>
        </p:blipFill>
        <p:spPr>
          <a:xfrm>
            <a:off x="8686800" y="-1"/>
            <a:ext cx="3507127" cy="6858001"/>
          </a:xfrm>
          <a:prstGeom prst="rect">
            <a:avLst/>
          </a:prstGeom>
        </p:spPr>
      </p:pic>
      <p:sp>
        <p:nvSpPr>
          <p:cNvPr id="7" name="Oval">
            <a:extLst>
              <a:ext uri="{FF2B5EF4-FFF2-40B4-BE49-F238E27FC236}">
                <a16:creationId xmlns:a16="http://schemas.microsoft.com/office/drawing/2014/main" id="{E9A12985-A256-483A-9BA6-08E5B1A00A91}"/>
              </a:ext>
            </a:extLst>
          </p:cNvPr>
          <p:cNvSpPr>
            <a:spLocks noChangeAspect="1"/>
          </p:cNvSpPr>
          <p:nvPr userDrawn="1"/>
        </p:nvSpPr>
        <p:spPr>
          <a:xfrm>
            <a:off x="-1371600" y="-2286000"/>
            <a:ext cx="11430000" cy="1143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C3673C-CD15-450D-9EB4-EAFFB3555186}"/>
              </a:ext>
            </a:extLst>
          </p:cNvPr>
          <p:cNvSpPr>
            <a:spLocks noGrp="1"/>
          </p:cNvSpPr>
          <p:nvPr>
            <p:ph type="title"/>
          </p:nvPr>
        </p:nvSpPr>
        <p:spPr>
          <a:xfrm>
            <a:off x="457200" y="457200"/>
            <a:ext cx="8229600" cy="640080"/>
          </a:xfrm>
        </p:spPr>
        <p:txBody>
          <a:bodyPr/>
          <a:lstStyle>
            <a:lvl1pPr>
              <a:defRPr>
                <a:solidFill>
                  <a:schemeClr val="tx1"/>
                </a:solidFill>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302FD765-38AD-4267-8D62-E4A0925E4A69}"/>
              </a:ext>
            </a:extLst>
          </p:cNvPr>
          <p:cNvSpPr>
            <a:spLocks noGrp="1"/>
          </p:cNvSpPr>
          <p:nvPr>
            <p:ph idx="1"/>
          </p:nvPr>
        </p:nvSpPr>
        <p:spPr>
          <a:xfrm>
            <a:off x="457200" y="1371599"/>
            <a:ext cx="8229600" cy="50285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3">
            <a:extLst>
              <a:ext uri="{FF2B5EF4-FFF2-40B4-BE49-F238E27FC236}">
                <a16:creationId xmlns:a16="http://schemas.microsoft.com/office/drawing/2014/main" id="{0AF79B42-AD83-4B06-BE0B-5971A8942968}"/>
              </a:ext>
            </a:extLst>
          </p:cNvPr>
          <p:cNvSpPr>
            <a:spLocks noGrp="1"/>
          </p:cNvSpPr>
          <p:nvPr>
            <p:ph type="sldNum" sz="quarter" idx="12"/>
          </p:nvPr>
        </p:nvSpPr>
        <p:spPr/>
        <p:txBody>
          <a:bodyPr/>
          <a:lstStyle>
            <a:lvl1pPr>
              <a:defRPr>
                <a:solidFill>
                  <a:schemeClr val="tx1"/>
                </a:solidFill>
              </a:defRPr>
            </a:lvl1pPr>
          </a:lstStyle>
          <a:p>
            <a:fld id="{F7EF4615-944C-4495-A598-F3C83E6C4501}" type="slidenum">
              <a:rPr lang="en-CA" smtClean="0"/>
              <a:pPr/>
              <a:t>‹#›</a:t>
            </a:fld>
            <a:endParaRPr lang="en-CA" dirty="0"/>
          </a:p>
        </p:txBody>
      </p:sp>
    </p:spTree>
    <p:extLst>
      <p:ext uri="{BB962C8B-B14F-4D97-AF65-F5344CB8AC3E}">
        <p14:creationId xmlns:p14="http://schemas.microsoft.com/office/powerpoint/2010/main" val="3321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otlight Dark">
    <p:bg>
      <p:bgPr>
        <a:solidFill>
          <a:schemeClr val="bg1">
            <a:lumMod val="95000"/>
          </a:schemeClr>
        </a:solidFill>
        <a:effectLst/>
      </p:bgPr>
    </p:bg>
    <p:spTree>
      <p:nvGrpSpPr>
        <p:cNvPr id="1" name=""/>
        <p:cNvGrpSpPr/>
        <p:nvPr/>
      </p:nvGrpSpPr>
      <p:grpSpPr>
        <a:xfrm>
          <a:off x="0" y="0"/>
          <a:ext cx="0" cy="0"/>
          <a:chOff x="0" y="0"/>
          <a:chExt cx="0" cy="0"/>
        </a:xfrm>
      </p:grpSpPr>
      <p:sp>
        <p:nvSpPr>
          <p:cNvPr id="7" name="Oval">
            <a:extLst>
              <a:ext uri="{FF2B5EF4-FFF2-40B4-BE49-F238E27FC236}">
                <a16:creationId xmlns:a16="http://schemas.microsoft.com/office/drawing/2014/main" id="{E9A12985-A256-483A-9BA6-08E5B1A00A91}"/>
              </a:ext>
            </a:extLst>
          </p:cNvPr>
          <p:cNvSpPr>
            <a:spLocks noChangeAspect="1"/>
          </p:cNvSpPr>
          <p:nvPr userDrawn="1"/>
        </p:nvSpPr>
        <p:spPr>
          <a:xfrm>
            <a:off x="-1371600" y="-2286000"/>
            <a:ext cx="11430000" cy="1143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C3673C-CD15-450D-9EB4-EAFFB3555186}"/>
              </a:ext>
            </a:extLst>
          </p:cNvPr>
          <p:cNvSpPr>
            <a:spLocks noGrp="1"/>
          </p:cNvSpPr>
          <p:nvPr>
            <p:ph type="title"/>
          </p:nvPr>
        </p:nvSpPr>
        <p:spPr>
          <a:xfrm>
            <a:off x="457200" y="457200"/>
            <a:ext cx="8229600" cy="640080"/>
          </a:xfrm>
        </p:spPr>
        <p:txBody>
          <a:bodyPr/>
          <a:lstStyle>
            <a:lvl1pPr>
              <a:defRPr>
                <a:solidFill>
                  <a:schemeClr val="bg1"/>
                </a:solidFill>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302FD765-38AD-4267-8D62-E4A0925E4A69}"/>
              </a:ext>
            </a:extLst>
          </p:cNvPr>
          <p:cNvSpPr>
            <a:spLocks noGrp="1"/>
          </p:cNvSpPr>
          <p:nvPr>
            <p:ph idx="1"/>
          </p:nvPr>
        </p:nvSpPr>
        <p:spPr>
          <a:xfrm>
            <a:off x="457200" y="1371599"/>
            <a:ext cx="8229600" cy="502856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3">
            <a:extLst>
              <a:ext uri="{FF2B5EF4-FFF2-40B4-BE49-F238E27FC236}">
                <a16:creationId xmlns:a16="http://schemas.microsoft.com/office/drawing/2014/main" id="{0AF79B42-AD83-4B06-BE0B-5971A8942968}"/>
              </a:ext>
            </a:extLst>
          </p:cNvPr>
          <p:cNvSpPr>
            <a:spLocks noGrp="1"/>
          </p:cNvSpPr>
          <p:nvPr>
            <p:ph type="sldNum" sz="quarter" idx="12"/>
          </p:nvPr>
        </p:nvSpPr>
        <p:spPr/>
        <p:txBody>
          <a:bodyPr/>
          <a:lstStyle/>
          <a:p>
            <a:fld id="{F7EF4615-944C-4495-A598-F3C83E6C4501}" type="slidenum">
              <a:rPr lang="en-CA" smtClean="0"/>
              <a:t>‹#›</a:t>
            </a:fld>
            <a:endParaRPr lang="en-CA" dirty="0"/>
          </a:p>
        </p:txBody>
      </p:sp>
    </p:spTree>
    <p:extLst>
      <p:ext uri="{BB962C8B-B14F-4D97-AF65-F5344CB8AC3E}">
        <p14:creationId xmlns:p14="http://schemas.microsoft.com/office/powerpoint/2010/main" val="2474085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3673C-CD15-450D-9EB4-EAFFB3555186}"/>
              </a:ext>
            </a:extLst>
          </p:cNvPr>
          <p:cNvSpPr>
            <a:spLocks noGrp="1"/>
          </p:cNvSpPr>
          <p:nvPr>
            <p:ph type="title"/>
          </p:nvPr>
        </p:nvSpPr>
        <p:spPr/>
        <p:txBody>
          <a:bodyPr/>
          <a:lstStyle>
            <a:lvl1pPr>
              <a:defRPr>
                <a:solidFill>
                  <a:schemeClr val="tx1"/>
                </a:solidFill>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302FD765-38AD-4267-8D62-E4A0925E4A69}"/>
              </a:ext>
            </a:extLst>
          </p:cNvPr>
          <p:cNvSpPr>
            <a:spLocks noGrp="1"/>
          </p:cNvSpPr>
          <p:nvPr>
            <p:ph idx="1"/>
          </p:nvPr>
        </p:nvSpPr>
        <p:spPr>
          <a:xfrm>
            <a:off x="457199" y="1371599"/>
            <a:ext cx="11274551" cy="50285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3">
            <a:extLst>
              <a:ext uri="{FF2B5EF4-FFF2-40B4-BE49-F238E27FC236}">
                <a16:creationId xmlns:a16="http://schemas.microsoft.com/office/drawing/2014/main" id="{0AF79B42-AD83-4B06-BE0B-5971A8942968}"/>
              </a:ext>
            </a:extLst>
          </p:cNvPr>
          <p:cNvSpPr>
            <a:spLocks noGrp="1"/>
          </p:cNvSpPr>
          <p:nvPr>
            <p:ph type="sldNum" sz="quarter" idx="12"/>
          </p:nvPr>
        </p:nvSpPr>
        <p:spPr/>
        <p:txBody>
          <a:bodyPr/>
          <a:lstStyle/>
          <a:p>
            <a:fld id="{F7EF4615-944C-4495-A598-F3C83E6C4501}" type="slidenum">
              <a:rPr lang="en-CA" smtClean="0"/>
              <a:t>‹#›</a:t>
            </a:fld>
            <a:endParaRPr lang="en-CA" dirty="0"/>
          </a:p>
        </p:txBody>
      </p:sp>
    </p:spTree>
    <p:extLst>
      <p:ext uri="{BB962C8B-B14F-4D97-AF65-F5344CB8AC3E}">
        <p14:creationId xmlns:p14="http://schemas.microsoft.com/office/powerpoint/2010/main" val="2035059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3673C-CD15-450D-9EB4-EAFFB3555186}"/>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302FD765-38AD-4267-8D62-E4A0925E4A69}"/>
              </a:ext>
            </a:extLst>
          </p:cNvPr>
          <p:cNvSpPr>
            <a:spLocks noGrp="1"/>
          </p:cNvSpPr>
          <p:nvPr>
            <p:ph idx="1"/>
          </p:nvPr>
        </p:nvSpPr>
        <p:spPr>
          <a:xfrm>
            <a:off x="457199" y="1371599"/>
            <a:ext cx="11274551" cy="502856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Slide Number Placeholder 3">
            <a:extLst>
              <a:ext uri="{FF2B5EF4-FFF2-40B4-BE49-F238E27FC236}">
                <a16:creationId xmlns:a16="http://schemas.microsoft.com/office/drawing/2014/main" id="{0AF79B42-AD83-4B06-BE0B-5971A8942968}"/>
              </a:ext>
            </a:extLst>
          </p:cNvPr>
          <p:cNvSpPr>
            <a:spLocks noGrp="1"/>
          </p:cNvSpPr>
          <p:nvPr>
            <p:ph type="sldNum" sz="quarter" idx="12"/>
          </p:nvPr>
        </p:nvSpPr>
        <p:spPr/>
        <p:txBody>
          <a:bodyPr/>
          <a:lstStyle>
            <a:lvl1pPr>
              <a:defRPr>
                <a:solidFill>
                  <a:schemeClr val="bg1"/>
                </a:solidFill>
              </a:defRPr>
            </a:lvl1pPr>
          </a:lstStyle>
          <a:p>
            <a:fld id="{F7EF4615-944C-4495-A598-F3C83E6C4501}" type="slidenum">
              <a:rPr lang="en-CA" smtClean="0"/>
              <a:pPr/>
              <a:t>‹#›</a:t>
            </a:fld>
            <a:endParaRPr lang="en-CA" dirty="0"/>
          </a:p>
        </p:txBody>
      </p:sp>
    </p:spTree>
    <p:extLst>
      <p:ext uri="{BB962C8B-B14F-4D97-AF65-F5344CB8AC3E}">
        <p14:creationId xmlns:p14="http://schemas.microsoft.com/office/powerpoint/2010/main" val="3259593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Highligh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3673C-CD15-450D-9EB4-EAFFB3555186}"/>
              </a:ext>
            </a:extLst>
          </p:cNvPr>
          <p:cNvSpPr>
            <a:spLocks noGrp="1"/>
          </p:cNvSpPr>
          <p:nvPr>
            <p:ph type="title"/>
          </p:nvPr>
        </p:nvSpPr>
        <p:spPr/>
        <p:txBody>
          <a:bodyPr/>
          <a:lstStyle>
            <a:lvl1pPr>
              <a:defRPr>
                <a:solidFill>
                  <a:schemeClr val="tx1"/>
                </a:solidFill>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302FD765-38AD-4267-8D62-E4A0925E4A69}"/>
              </a:ext>
            </a:extLst>
          </p:cNvPr>
          <p:cNvSpPr>
            <a:spLocks noGrp="1"/>
          </p:cNvSpPr>
          <p:nvPr>
            <p:ph idx="1"/>
          </p:nvPr>
        </p:nvSpPr>
        <p:spPr>
          <a:xfrm>
            <a:off x="457199" y="1371600"/>
            <a:ext cx="11274551" cy="2011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Content Placeholder 3">
            <a:extLst>
              <a:ext uri="{FF2B5EF4-FFF2-40B4-BE49-F238E27FC236}">
                <a16:creationId xmlns:a16="http://schemas.microsoft.com/office/drawing/2014/main" id="{854FCC45-35E8-423F-93E3-02193BAD1AE5}"/>
              </a:ext>
            </a:extLst>
          </p:cNvPr>
          <p:cNvSpPr>
            <a:spLocks noGrp="1"/>
          </p:cNvSpPr>
          <p:nvPr>
            <p:ph idx="13"/>
          </p:nvPr>
        </p:nvSpPr>
        <p:spPr>
          <a:xfrm>
            <a:off x="457199" y="3657599"/>
            <a:ext cx="11274551" cy="2742565"/>
          </a:xfrm>
          <a:solidFill>
            <a:schemeClr val="accent1">
              <a:lumMod val="40000"/>
              <a:lumOff val="60000"/>
            </a:schemeClr>
          </a:solidFill>
          <a:ln>
            <a:solidFill>
              <a:schemeClr val="tx1">
                <a:lumMod val="50000"/>
                <a:lumOff val="50000"/>
              </a:schemeClr>
            </a:solidFill>
          </a:ln>
        </p:spPr>
        <p:txBody>
          <a:bodyPr lIns="182880" tIns="182880" rIns="182880" bIns="18288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Slide Number Placeholder 4">
            <a:extLst>
              <a:ext uri="{FF2B5EF4-FFF2-40B4-BE49-F238E27FC236}">
                <a16:creationId xmlns:a16="http://schemas.microsoft.com/office/drawing/2014/main" id="{0AF79B42-AD83-4B06-BE0B-5971A8942968}"/>
              </a:ext>
            </a:extLst>
          </p:cNvPr>
          <p:cNvSpPr>
            <a:spLocks noGrp="1"/>
          </p:cNvSpPr>
          <p:nvPr>
            <p:ph type="sldNum" sz="quarter" idx="12"/>
          </p:nvPr>
        </p:nvSpPr>
        <p:spPr/>
        <p:txBody>
          <a:bodyPr/>
          <a:lstStyle/>
          <a:p>
            <a:fld id="{F7EF4615-944C-4495-A598-F3C83E6C4501}" type="slidenum">
              <a:rPr lang="en-CA" smtClean="0"/>
              <a:t>‹#›</a:t>
            </a:fld>
            <a:endParaRPr lang="en-CA" dirty="0"/>
          </a:p>
        </p:txBody>
      </p:sp>
    </p:spTree>
    <p:extLst>
      <p:ext uri="{BB962C8B-B14F-4D97-AF65-F5344CB8AC3E}">
        <p14:creationId xmlns:p14="http://schemas.microsoft.com/office/powerpoint/2010/main" val="1451045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Content and Righ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C93FC-A975-42F0-A9C4-36C8BD1A7EE3}"/>
              </a:ext>
            </a:extLst>
          </p:cNvPr>
          <p:cNvSpPr>
            <a:spLocks noGrp="1"/>
          </p:cNvSpPr>
          <p:nvPr>
            <p:ph type="title"/>
          </p:nvPr>
        </p:nvSpPr>
        <p:spPr/>
        <p:txBody>
          <a:bodyPr/>
          <a:lstStyle>
            <a:lvl1pPr>
              <a:defRPr>
                <a:solidFill>
                  <a:schemeClr val="tx1"/>
                </a:solidFill>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AC375BDA-ADF9-419F-8668-149FE71780A5}"/>
              </a:ext>
            </a:extLst>
          </p:cNvPr>
          <p:cNvSpPr>
            <a:spLocks noGrp="1"/>
          </p:cNvSpPr>
          <p:nvPr>
            <p:ph sz="half" idx="1"/>
          </p:nvPr>
        </p:nvSpPr>
        <p:spPr>
          <a:xfrm>
            <a:off x="457197" y="1371599"/>
            <a:ext cx="7406640" cy="50285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a:extLst>
              <a:ext uri="{FF2B5EF4-FFF2-40B4-BE49-F238E27FC236}">
                <a16:creationId xmlns:a16="http://schemas.microsoft.com/office/drawing/2014/main" id="{2462997F-1270-4692-A363-13DC6ACC9977}"/>
              </a:ext>
            </a:extLst>
          </p:cNvPr>
          <p:cNvSpPr>
            <a:spLocks noGrp="1"/>
          </p:cNvSpPr>
          <p:nvPr>
            <p:ph sz="half" idx="2"/>
          </p:nvPr>
        </p:nvSpPr>
        <p:spPr>
          <a:xfrm>
            <a:off x="8165592" y="1371600"/>
            <a:ext cx="3566160" cy="5028564"/>
          </a:xfrm>
          <a:solidFill>
            <a:schemeClr val="accent1">
              <a:lumMod val="40000"/>
              <a:lumOff val="60000"/>
            </a:schemeClr>
          </a:solidFill>
          <a:ln>
            <a:solidFill>
              <a:schemeClr val="tx1">
                <a:lumMod val="50000"/>
                <a:lumOff val="50000"/>
              </a:schemeClr>
            </a:solidFill>
          </a:ln>
        </p:spPr>
        <p:txBody>
          <a:bodyPr lIns="182880" tIns="182880" rIns="182880" bIns="182880"/>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Slide Number Placeholder 4">
            <a:extLst>
              <a:ext uri="{FF2B5EF4-FFF2-40B4-BE49-F238E27FC236}">
                <a16:creationId xmlns:a16="http://schemas.microsoft.com/office/drawing/2014/main" id="{7056DA38-1ACD-44D6-B9AD-9936ABAC7C72}"/>
              </a:ext>
            </a:extLst>
          </p:cNvPr>
          <p:cNvSpPr>
            <a:spLocks noGrp="1"/>
          </p:cNvSpPr>
          <p:nvPr>
            <p:ph type="sldNum" sz="quarter" idx="12"/>
          </p:nvPr>
        </p:nvSpPr>
        <p:spPr/>
        <p:txBody>
          <a:bodyPr/>
          <a:lstStyle/>
          <a:p>
            <a:fld id="{F7EF4615-944C-4495-A598-F3C83E6C4501}" type="slidenum">
              <a:rPr lang="en-CA" smtClean="0"/>
              <a:t>‹#›</a:t>
            </a:fld>
            <a:endParaRPr lang="en-CA" dirty="0"/>
          </a:p>
        </p:txBody>
      </p:sp>
    </p:spTree>
    <p:extLst>
      <p:ext uri="{BB962C8B-B14F-4D97-AF65-F5344CB8AC3E}">
        <p14:creationId xmlns:p14="http://schemas.microsoft.com/office/powerpoint/2010/main" val="2265809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158484-8E75-4B63-83FE-FAE846BD5D84}"/>
              </a:ext>
            </a:extLst>
          </p:cNvPr>
          <p:cNvSpPr>
            <a:spLocks noGrp="1"/>
          </p:cNvSpPr>
          <p:nvPr>
            <p:ph type="title"/>
          </p:nvPr>
        </p:nvSpPr>
        <p:spPr>
          <a:xfrm>
            <a:off x="457200" y="457200"/>
            <a:ext cx="11274552" cy="640080"/>
          </a:xfrm>
          <a:prstGeom prst="rect">
            <a:avLst/>
          </a:prstGeom>
        </p:spPr>
        <p:txBody>
          <a:bodyPr vert="horz" lIns="0" tIns="0" rIns="0" bIns="0" rtlCol="0" anchor="t" anchorCtr="0">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3E607B8B-769D-4F3A-8442-2A69D470D596}"/>
              </a:ext>
            </a:extLst>
          </p:cNvPr>
          <p:cNvSpPr>
            <a:spLocks noGrp="1"/>
          </p:cNvSpPr>
          <p:nvPr>
            <p:ph type="body" idx="1"/>
          </p:nvPr>
        </p:nvSpPr>
        <p:spPr>
          <a:xfrm>
            <a:off x="457199" y="1371599"/>
            <a:ext cx="11274551" cy="502856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Slide Number Placeholder 3">
            <a:extLst>
              <a:ext uri="{FF2B5EF4-FFF2-40B4-BE49-F238E27FC236}">
                <a16:creationId xmlns:a16="http://schemas.microsoft.com/office/drawing/2014/main" id="{0D5FEED7-3D11-4E0E-A536-3D55082A6FDD}"/>
              </a:ext>
            </a:extLst>
          </p:cNvPr>
          <p:cNvSpPr>
            <a:spLocks noGrp="1"/>
          </p:cNvSpPr>
          <p:nvPr>
            <p:ph type="sldNum" sz="quarter" idx="4"/>
          </p:nvPr>
        </p:nvSpPr>
        <p:spPr>
          <a:xfrm>
            <a:off x="10817350" y="6035039"/>
            <a:ext cx="914400" cy="365125"/>
          </a:xfrm>
          <a:prstGeom prst="rect">
            <a:avLst/>
          </a:prstGeom>
        </p:spPr>
        <p:txBody>
          <a:bodyPr vert="horz" lIns="0" tIns="0" rIns="0" bIns="0" rtlCol="0" anchor="ctr"/>
          <a:lstStyle>
            <a:lvl1pPr algn="r">
              <a:defRPr sz="2400">
                <a:solidFill>
                  <a:schemeClr val="tx1"/>
                </a:solidFill>
              </a:defRPr>
            </a:lvl1pPr>
          </a:lstStyle>
          <a:p>
            <a:fld id="{F7EF4615-944C-4495-A598-F3C83E6C4501}" type="slidenum">
              <a:rPr lang="en-CA" smtClean="0"/>
              <a:pPr/>
              <a:t>‹#›</a:t>
            </a:fld>
            <a:endParaRPr lang="en-CA" dirty="0"/>
          </a:p>
        </p:txBody>
      </p:sp>
    </p:spTree>
    <p:extLst>
      <p:ext uri="{BB962C8B-B14F-4D97-AF65-F5344CB8AC3E}">
        <p14:creationId xmlns:p14="http://schemas.microsoft.com/office/powerpoint/2010/main" val="2493638663"/>
      </p:ext>
    </p:extLst>
  </p:cSld>
  <p:clrMap bg1="lt1" tx1="dk1" bg2="lt2" tx2="dk2" accent1="accent1" accent2="accent2" accent3="accent3" accent4="accent4" accent5="accent5" accent6="accent6" hlink="hlink" folHlink="folHlink"/>
  <p:sldLayoutIdLst>
    <p:sldLayoutId id="2147483649" r:id="rId1"/>
    <p:sldLayoutId id="2147483738" r:id="rId2"/>
    <p:sldLayoutId id="2147483741" r:id="rId3"/>
    <p:sldLayoutId id="2147483747" r:id="rId4"/>
    <p:sldLayoutId id="2147483745" r:id="rId5"/>
    <p:sldLayoutId id="2147483662" r:id="rId6"/>
    <p:sldLayoutId id="2147483744" r:id="rId7"/>
    <p:sldLayoutId id="2147483737" r:id="rId8"/>
    <p:sldLayoutId id="2147483736" r:id="rId9"/>
    <p:sldLayoutId id="2147483652" r:id="rId10"/>
    <p:sldLayoutId id="2147483680" r:id="rId11"/>
    <p:sldLayoutId id="2147483735" r:id="rId12"/>
    <p:sldLayoutId id="2147483673" r:id="rId13"/>
    <p:sldLayoutId id="2147483674" r:id="rId14"/>
    <p:sldLayoutId id="2147483712" r:id="rId15"/>
    <p:sldLayoutId id="2147483711" r:id="rId16"/>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edta.info.yorku.ca/" TargetMode="External"/><Relationship Id="rId3" Type="http://schemas.openxmlformats.org/officeDocument/2006/relationships/hyperlink" Target="https://www.universityaffairs.ca/career-advice/responsibilities-may-include/finding-your-voice-in-educational-development/" TargetMode="External"/><Relationship Id="rId7" Type="http://schemas.openxmlformats.org/officeDocument/2006/relationships/hyperlink" Target="https://podnetwork.org/resources/getting-started-in-an-educational-development-career-2/" TargetMode="External"/><Relationship Id="rId2" Type="http://schemas.openxmlformats.org/officeDocument/2006/relationships/hyperlink" Target="https://wordpress.viu.ca/ciel/2017/09/01/a-day-in-the-life-of-an-educational-developer-part-1/" TargetMode="External"/><Relationship Id="rId1" Type="http://schemas.openxmlformats.org/officeDocument/2006/relationships/slideLayout" Target="../slideLayouts/slideLayout6.xml"/><Relationship Id="rId6" Type="http://schemas.openxmlformats.org/officeDocument/2006/relationships/hyperlink" Target="https://www.stlhe.ca/wp-content/uploads/2016/03/ED-Guide-No1_The-Educational-Developers-Portfolio_Final.pdf" TargetMode="External"/><Relationship Id="rId5" Type="http://schemas.openxmlformats.org/officeDocument/2006/relationships/hyperlink" Target="https://ciel.viu.ca/sites/default/files/senior_ed_dev_competencies_viu.pdf" TargetMode="External"/><Relationship Id="rId4" Type="http://schemas.openxmlformats.org/officeDocument/2006/relationships/hyperlink" Target="https://ciel.viu.ca/sites/default/files/entry_level_competencies_for_ed_dev.pdf"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edinstitute2022.opened.ca/"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D2CD1-F1A9-4FCB-98F9-D7BB5DBED12C}"/>
              </a:ext>
            </a:extLst>
          </p:cNvPr>
          <p:cNvSpPr>
            <a:spLocks noGrp="1"/>
          </p:cNvSpPr>
          <p:nvPr>
            <p:ph type="title"/>
          </p:nvPr>
        </p:nvSpPr>
        <p:spPr/>
        <p:txBody>
          <a:bodyPr/>
          <a:lstStyle/>
          <a:p>
            <a:r>
              <a:rPr lang="en-CA" dirty="0"/>
              <a:t>Welcome! Before we get started…</a:t>
            </a:r>
          </a:p>
        </p:txBody>
      </p:sp>
      <p:sp>
        <p:nvSpPr>
          <p:cNvPr id="3" name="Content Placeholder 2">
            <a:extLst>
              <a:ext uri="{FF2B5EF4-FFF2-40B4-BE49-F238E27FC236}">
                <a16:creationId xmlns:a16="http://schemas.microsoft.com/office/drawing/2014/main" id="{66828FE4-C2F9-4818-A0D0-4B6031B8350C}"/>
              </a:ext>
            </a:extLst>
          </p:cNvPr>
          <p:cNvSpPr>
            <a:spLocks noGrp="1"/>
          </p:cNvSpPr>
          <p:nvPr>
            <p:ph sz="half" idx="1"/>
          </p:nvPr>
        </p:nvSpPr>
        <p:spPr>
          <a:xfrm>
            <a:off x="457198" y="1371599"/>
            <a:ext cx="4754880" cy="5028565"/>
          </a:xfrm>
        </p:spPr>
        <p:txBody>
          <a:bodyPr>
            <a:noAutofit/>
          </a:bodyPr>
          <a:lstStyle/>
          <a:p>
            <a:pPr marL="0" indent="0">
              <a:lnSpc>
                <a:spcPct val="110000"/>
              </a:lnSpc>
              <a:spcBef>
                <a:spcPts val="0"/>
              </a:spcBef>
              <a:spcAft>
                <a:spcPts val="0"/>
              </a:spcAft>
              <a:buNone/>
            </a:pPr>
            <a:r>
              <a:rPr lang="en-US" sz="2200" b="1" dirty="0">
                <a:solidFill>
                  <a:srgbClr val="0E101A"/>
                </a:solidFill>
                <a:effectLst/>
              </a:rPr>
              <a:t>Bandwidth:</a:t>
            </a:r>
            <a:r>
              <a:rPr lang="en-US" sz="2200" dirty="0">
                <a:solidFill>
                  <a:srgbClr val="0E101A"/>
                </a:solidFill>
                <a:effectLst/>
              </a:rPr>
              <a:t> Please keep your video off and microphone muted in the main room to help with any bandwidth issues. We invite </a:t>
            </a:r>
            <a:r>
              <a:rPr lang="en-US" sz="2200" dirty="0" err="1">
                <a:solidFill>
                  <a:srgbClr val="0E101A"/>
                </a:solidFill>
                <a:effectLst/>
              </a:rPr>
              <a:t>folx</a:t>
            </a:r>
            <a:r>
              <a:rPr lang="en-US" sz="2200" dirty="0">
                <a:solidFill>
                  <a:srgbClr val="0E101A"/>
                </a:solidFill>
                <a:effectLst/>
              </a:rPr>
              <a:t> to turn on video and microphone in the breakout room.</a:t>
            </a:r>
          </a:p>
          <a:p>
            <a:pPr marL="0" indent="0">
              <a:lnSpc>
                <a:spcPct val="110000"/>
              </a:lnSpc>
              <a:spcBef>
                <a:spcPts val="0"/>
              </a:spcBef>
              <a:spcAft>
                <a:spcPts val="0"/>
              </a:spcAft>
              <a:buNone/>
            </a:pPr>
            <a:endParaRPr lang="en-US" sz="2200" dirty="0">
              <a:solidFill>
                <a:srgbClr val="0E101A"/>
              </a:solidFill>
              <a:effectLst/>
            </a:endParaRPr>
          </a:p>
          <a:p>
            <a:pPr marL="0" indent="0">
              <a:lnSpc>
                <a:spcPct val="110000"/>
              </a:lnSpc>
              <a:spcBef>
                <a:spcPts val="0"/>
              </a:spcBef>
              <a:spcAft>
                <a:spcPts val="0"/>
              </a:spcAft>
              <a:buNone/>
            </a:pPr>
            <a:r>
              <a:rPr lang="en-US" sz="2200" b="1" dirty="0">
                <a:solidFill>
                  <a:srgbClr val="0E101A"/>
                </a:solidFill>
                <a:effectLst/>
              </a:rPr>
              <a:t>Captions:</a:t>
            </a:r>
            <a:r>
              <a:rPr lang="en-US" sz="2200" dirty="0">
                <a:solidFill>
                  <a:srgbClr val="0E101A"/>
                </a:solidFill>
                <a:effectLst/>
              </a:rPr>
              <a:t> Auto captioning is available. Click “Live Transcript” from the Zoom control bar, then select “Show Subtitle.”</a:t>
            </a:r>
          </a:p>
          <a:p>
            <a:pPr marL="0" indent="0">
              <a:lnSpc>
                <a:spcPct val="110000"/>
              </a:lnSpc>
              <a:spcBef>
                <a:spcPts val="0"/>
              </a:spcBef>
              <a:spcAft>
                <a:spcPts val="0"/>
              </a:spcAft>
              <a:buNone/>
            </a:pPr>
            <a:endParaRPr lang="en-US" sz="2200" dirty="0">
              <a:solidFill>
                <a:srgbClr val="0E101A"/>
              </a:solidFill>
            </a:endParaRPr>
          </a:p>
          <a:p>
            <a:pPr marL="0" indent="0">
              <a:lnSpc>
                <a:spcPct val="110000"/>
              </a:lnSpc>
              <a:spcBef>
                <a:spcPts val="0"/>
              </a:spcBef>
              <a:buNone/>
            </a:pPr>
            <a:r>
              <a:rPr lang="en-US" sz="2200" b="1" dirty="0">
                <a:solidFill>
                  <a:srgbClr val="0E101A"/>
                </a:solidFill>
                <a:effectLst/>
              </a:rPr>
              <a:t>Slides:</a:t>
            </a:r>
            <a:r>
              <a:rPr lang="en-US" sz="2200" dirty="0">
                <a:solidFill>
                  <a:srgbClr val="0E101A"/>
                </a:solidFill>
                <a:effectLst/>
              </a:rPr>
              <a:t> We will share a link to our slides in the chat.</a:t>
            </a:r>
          </a:p>
        </p:txBody>
      </p:sp>
      <p:sp>
        <p:nvSpPr>
          <p:cNvPr id="4" name="Content Placeholder 3">
            <a:extLst>
              <a:ext uri="{FF2B5EF4-FFF2-40B4-BE49-F238E27FC236}">
                <a16:creationId xmlns:a16="http://schemas.microsoft.com/office/drawing/2014/main" id="{3E52BFCE-3D91-4C12-8FA7-6196DB30B3D8}"/>
              </a:ext>
            </a:extLst>
          </p:cNvPr>
          <p:cNvSpPr>
            <a:spLocks noGrp="1"/>
          </p:cNvSpPr>
          <p:nvPr>
            <p:ph sz="half" idx="2"/>
          </p:nvPr>
        </p:nvSpPr>
        <p:spPr>
          <a:xfrm>
            <a:off x="5617245" y="1378038"/>
            <a:ext cx="6126480" cy="5028564"/>
          </a:xfrm>
          <a:solidFill>
            <a:schemeClr val="accent1">
              <a:lumMod val="40000"/>
              <a:lumOff val="60000"/>
            </a:schemeClr>
          </a:solidFill>
        </p:spPr>
        <p:txBody>
          <a:bodyPr lIns="182880" tIns="182880" rIns="182880" bIns="182880">
            <a:noAutofit/>
          </a:bodyPr>
          <a:lstStyle/>
          <a:p>
            <a:pPr marL="0" indent="0">
              <a:lnSpc>
                <a:spcPct val="100000"/>
              </a:lnSpc>
              <a:spcBef>
                <a:spcPts val="0"/>
              </a:spcBef>
              <a:buNone/>
            </a:pPr>
            <a:r>
              <a:rPr lang="en-US" sz="2200" b="1" dirty="0"/>
              <a:t>Attendance: </a:t>
            </a:r>
            <a:r>
              <a:rPr lang="en-US" sz="2200" dirty="0"/>
              <a:t>Please ensure that your display name is accurate for those who would like the ED Institute Certificate. </a:t>
            </a:r>
          </a:p>
          <a:p>
            <a:pPr marL="0" indent="0">
              <a:lnSpc>
                <a:spcPct val="100000"/>
              </a:lnSpc>
              <a:spcBef>
                <a:spcPts val="0"/>
              </a:spcBef>
              <a:buNone/>
            </a:pPr>
            <a:endParaRPr lang="en-US" sz="1800" dirty="0"/>
          </a:p>
          <a:p>
            <a:pPr marL="0" indent="0">
              <a:lnSpc>
                <a:spcPct val="100000"/>
              </a:lnSpc>
              <a:spcBef>
                <a:spcPts val="0"/>
              </a:spcBef>
              <a:buNone/>
            </a:pPr>
            <a:r>
              <a:rPr lang="en-US" sz="2200" dirty="0"/>
              <a:t>To change your display name:</a:t>
            </a:r>
          </a:p>
          <a:p>
            <a:pPr marL="457200" lvl="1">
              <a:lnSpc>
                <a:spcPct val="100000"/>
              </a:lnSpc>
              <a:spcBef>
                <a:spcPts val="0"/>
              </a:spcBef>
            </a:pPr>
            <a:r>
              <a:rPr lang="en-US" sz="2200" dirty="0"/>
              <a:t>Click “Participants” from the Zoom control bar.</a:t>
            </a:r>
          </a:p>
          <a:p>
            <a:pPr marL="457200" lvl="1">
              <a:lnSpc>
                <a:spcPct val="100000"/>
              </a:lnSpc>
              <a:spcBef>
                <a:spcPts val="0"/>
              </a:spcBef>
            </a:pPr>
            <a:r>
              <a:rPr lang="en-US" sz="2200" dirty="0"/>
              <a:t>Next to your name, click “More &gt;.”</a:t>
            </a:r>
          </a:p>
          <a:p>
            <a:pPr marL="457200" lvl="1">
              <a:lnSpc>
                <a:spcPct val="100000"/>
              </a:lnSpc>
              <a:spcBef>
                <a:spcPts val="0"/>
              </a:spcBef>
            </a:pPr>
            <a:r>
              <a:rPr lang="en-US" sz="2200" dirty="0"/>
              <a:t>Select “Rename” and enter the name you wish to display.</a:t>
            </a:r>
          </a:p>
          <a:p>
            <a:pPr marL="457200" lvl="1" indent="0">
              <a:lnSpc>
                <a:spcPct val="100000"/>
              </a:lnSpc>
              <a:buNone/>
            </a:pPr>
            <a:endParaRPr lang="en-US" sz="1800" dirty="0"/>
          </a:p>
          <a:p>
            <a:pPr marL="0" indent="0">
              <a:lnSpc>
                <a:spcPct val="100000"/>
              </a:lnSpc>
              <a:spcBef>
                <a:spcPts val="0"/>
              </a:spcBef>
              <a:buNone/>
            </a:pPr>
            <a:r>
              <a:rPr lang="en-US" sz="2200" dirty="0"/>
              <a:t>Alternatively, if you do not want to display your name, send a private message to Matthew Dunleavy in the chat introducing yourself.</a:t>
            </a:r>
          </a:p>
        </p:txBody>
      </p:sp>
      <p:sp>
        <p:nvSpPr>
          <p:cNvPr id="5" name="Slide Number Placeholder 4">
            <a:extLst>
              <a:ext uri="{FF2B5EF4-FFF2-40B4-BE49-F238E27FC236}">
                <a16:creationId xmlns:a16="http://schemas.microsoft.com/office/drawing/2014/main" id="{2A26AEC0-ADEE-49DB-A649-446032AB18A1}"/>
              </a:ext>
            </a:extLst>
          </p:cNvPr>
          <p:cNvSpPr>
            <a:spLocks noGrp="1"/>
          </p:cNvSpPr>
          <p:nvPr>
            <p:ph type="sldNum" sz="quarter" idx="12"/>
          </p:nvPr>
        </p:nvSpPr>
        <p:spPr/>
        <p:txBody>
          <a:bodyPr/>
          <a:lstStyle/>
          <a:p>
            <a:fld id="{F7EF4615-944C-4495-A598-F3C83E6C4501}" type="slidenum">
              <a:rPr lang="en-CA" smtClean="0"/>
              <a:t>1</a:t>
            </a:fld>
            <a:endParaRPr lang="en-CA" dirty="0"/>
          </a:p>
        </p:txBody>
      </p:sp>
    </p:spTree>
    <p:extLst>
      <p:ext uri="{BB962C8B-B14F-4D97-AF65-F5344CB8AC3E}">
        <p14:creationId xmlns:p14="http://schemas.microsoft.com/office/powerpoint/2010/main" val="1393346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92FDB-132F-47D9-9BC2-84DDE7FD9A86}"/>
              </a:ext>
            </a:extLst>
          </p:cNvPr>
          <p:cNvSpPr>
            <a:spLocks noGrp="1"/>
          </p:cNvSpPr>
          <p:nvPr>
            <p:ph type="title"/>
          </p:nvPr>
        </p:nvSpPr>
        <p:spPr/>
        <p:txBody>
          <a:bodyPr/>
          <a:lstStyle/>
          <a:p>
            <a:r>
              <a:rPr lang="en-US" dirty="0"/>
              <a:t>My Skills Development Matrix: After</a:t>
            </a:r>
          </a:p>
        </p:txBody>
      </p:sp>
      <p:sp>
        <p:nvSpPr>
          <p:cNvPr id="3" name="Text Placeholder 2">
            <a:extLst>
              <a:ext uri="{FF2B5EF4-FFF2-40B4-BE49-F238E27FC236}">
                <a16:creationId xmlns:a16="http://schemas.microsoft.com/office/drawing/2014/main" id="{BEB99607-9D22-4808-9D97-DCF445D861F4}"/>
              </a:ext>
            </a:extLst>
          </p:cNvPr>
          <p:cNvSpPr>
            <a:spLocks noGrp="1"/>
          </p:cNvSpPr>
          <p:nvPr>
            <p:ph type="body" idx="1"/>
          </p:nvPr>
        </p:nvSpPr>
        <p:spPr/>
        <p:txBody>
          <a:bodyPr/>
          <a:lstStyle/>
          <a:p>
            <a:r>
              <a:rPr lang="en-US" dirty="0"/>
              <a:t>Before</a:t>
            </a:r>
          </a:p>
        </p:txBody>
      </p:sp>
      <p:graphicFrame>
        <p:nvGraphicFramePr>
          <p:cNvPr id="10" name="Content Placeholder 3">
            <a:extLst>
              <a:ext uri="{FF2B5EF4-FFF2-40B4-BE49-F238E27FC236}">
                <a16:creationId xmlns:a16="http://schemas.microsoft.com/office/drawing/2014/main" id="{1DA385F1-059C-4CC7-A8A3-0B48A9C0B392}"/>
              </a:ext>
            </a:extLst>
          </p:cNvPr>
          <p:cNvGraphicFramePr>
            <a:graphicFrameLocks/>
          </p:cNvGraphicFramePr>
          <p:nvPr/>
        </p:nvGraphicFramePr>
        <p:xfrm>
          <a:off x="457198" y="2106613"/>
          <a:ext cx="5486398" cy="4304386"/>
        </p:xfrm>
        <a:graphic>
          <a:graphicData uri="http://schemas.openxmlformats.org/drawingml/2006/table">
            <a:tbl>
              <a:tblPr firstRow="1" bandRow="1">
                <a:tableStyleId>{5940675A-B579-460E-94D1-54222C63F5DA}</a:tableStyleId>
              </a:tblPr>
              <a:tblGrid>
                <a:gridCol w="1299028">
                  <a:extLst>
                    <a:ext uri="{9D8B030D-6E8A-4147-A177-3AD203B41FA5}">
                      <a16:colId xmlns:a16="http://schemas.microsoft.com/office/drawing/2014/main" val="391075097"/>
                    </a:ext>
                  </a:extLst>
                </a:gridCol>
                <a:gridCol w="2093685">
                  <a:extLst>
                    <a:ext uri="{9D8B030D-6E8A-4147-A177-3AD203B41FA5}">
                      <a16:colId xmlns:a16="http://schemas.microsoft.com/office/drawing/2014/main" val="2280260559"/>
                    </a:ext>
                  </a:extLst>
                </a:gridCol>
                <a:gridCol w="2093685">
                  <a:extLst>
                    <a:ext uri="{9D8B030D-6E8A-4147-A177-3AD203B41FA5}">
                      <a16:colId xmlns:a16="http://schemas.microsoft.com/office/drawing/2014/main" val="2273934215"/>
                    </a:ext>
                  </a:extLst>
                </a:gridCol>
              </a:tblGrid>
              <a:tr h="450493">
                <a:tc>
                  <a:txBody>
                    <a:bodyPr/>
                    <a:lstStyle/>
                    <a:p>
                      <a:endParaRPr lang="en-CA" sz="2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CA" sz="2400" dirty="0"/>
                        <a:t>Short term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CA" sz="2400" dirty="0"/>
                        <a:t>Long term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11558060"/>
                  </a:ext>
                </a:extLst>
              </a:tr>
              <a:tr h="1923593">
                <a:tc>
                  <a:txBody>
                    <a:bodyPr/>
                    <a:lstStyle/>
                    <a:p>
                      <a:pPr algn="ctr"/>
                      <a:r>
                        <a:rPr lang="en-CA" sz="2400" dirty="0"/>
                        <a:t>Need to have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CA" sz="2400" dirty="0"/>
                        <a:t> Lab pedagogy</a:t>
                      </a:r>
                    </a:p>
                  </a:txBody>
                  <a:tcPr anchor="ctr">
                    <a:lnL w="12700" cmpd="sng">
                      <a:noFill/>
                    </a:lnL>
                    <a:lnR w="38100" cap="flat" cmpd="sng" algn="ctr">
                      <a:solidFill>
                        <a:schemeClr val="tx1">
                          <a:lumMod val="50000"/>
                          <a:lumOff val="50000"/>
                        </a:schemeClr>
                      </a:solidFill>
                      <a:prstDash val="solid"/>
                      <a:round/>
                      <a:headEnd type="none" w="med" len="med"/>
                      <a:tailEnd type="none" w="med" len="med"/>
                    </a:lnR>
                    <a:lnT w="12700" cmpd="sng">
                      <a:noFill/>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CA" sz="2400" dirty="0"/>
                        <a:t>Technology</a:t>
                      </a:r>
                    </a:p>
                  </a:txBody>
                  <a:tcPr anchor="ctr">
                    <a:lnL w="38100" cap="flat" cmpd="sng" algn="ctr">
                      <a:solidFill>
                        <a:schemeClr val="tx1">
                          <a:lumMod val="50000"/>
                          <a:lumOff val="50000"/>
                        </a:schemeClr>
                      </a:solidFill>
                      <a:prstDash val="solid"/>
                      <a:round/>
                      <a:headEnd type="none" w="med" len="med"/>
                      <a:tailEnd type="none" w="med" len="med"/>
                    </a:lnL>
                    <a:lnR w="12700" cmpd="sng">
                      <a:noFill/>
                    </a:lnR>
                    <a:lnT w="12700" cmpd="sng">
                      <a:noFill/>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378454343"/>
                  </a:ext>
                </a:extLst>
              </a:tr>
              <a:tr h="1923593">
                <a:tc>
                  <a:txBody>
                    <a:bodyPr/>
                    <a:lstStyle/>
                    <a:p>
                      <a:pPr algn="ctr"/>
                      <a:r>
                        <a:rPr lang="en-CA" sz="2400" dirty="0"/>
                        <a:t>Nice to have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CA" sz="2400" dirty="0"/>
                        <a:t>Creativity</a:t>
                      </a:r>
                    </a:p>
                  </a:txBody>
                  <a:tcPr anchor="ctr">
                    <a:lnL w="12700" cmpd="sng">
                      <a:noFill/>
                    </a:lnL>
                    <a:lnR w="38100" cap="flat" cmpd="sng" algn="ctr">
                      <a:solidFill>
                        <a:schemeClr val="tx1">
                          <a:lumMod val="50000"/>
                          <a:lumOff val="50000"/>
                        </a:schemeClr>
                      </a:solidFill>
                      <a:prstDash val="solid"/>
                      <a:round/>
                      <a:headEnd type="none" w="med" len="med"/>
                      <a:tailEnd type="none" w="med" len="med"/>
                    </a:lnR>
                    <a:lnT w="381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CA" sz="2400" dirty="0"/>
                        <a:t>Change management</a:t>
                      </a:r>
                    </a:p>
                  </a:txBody>
                  <a:tcPr anchor="ctr">
                    <a:lnL w="38100" cap="flat" cmpd="sng" algn="ctr">
                      <a:solidFill>
                        <a:schemeClr val="tx1">
                          <a:lumMod val="50000"/>
                          <a:lumOff val="50000"/>
                        </a:schemeClr>
                      </a:solidFill>
                      <a:prstDash val="solid"/>
                      <a:round/>
                      <a:headEnd type="none" w="med" len="med"/>
                      <a:tailEnd type="none" w="med" len="med"/>
                    </a:lnL>
                    <a:lnR w="12700" cmpd="sng">
                      <a:noFill/>
                    </a:lnR>
                    <a:lnT w="381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554344768"/>
                  </a:ext>
                </a:extLst>
              </a:tr>
            </a:tbl>
          </a:graphicData>
        </a:graphic>
      </p:graphicFrame>
      <p:sp>
        <p:nvSpPr>
          <p:cNvPr id="5" name="Text Placeholder 4">
            <a:extLst>
              <a:ext uri="{FF2B5EF4-FFF2-40B4-BE49-F238E27FC236}">
                <a16:creationId xmlns:a16="http://schemas.microsoft.com/office/drawing/2014/main" id="{436CD73B-A528-4BA1-84C3-89B61FE6EC43}"/>
              </a:ext>
            </a:extLst>
          </p:cNvPr>
          <p:cNvSpPr>
            <a:spLocks noGrp="1"/>
          </p:cNvSpPr>
          <p:nvPr>
            <p:ph type="body" sz="quarter" idx="3"/>
          </p:nvPr>
        </p:nvSpPr>
        <p:spPr/>
        <p:txBody>
          <a:bodyPr/>
          <a:lstStyle/>
          <a:p>
            <a:r>
              <a:rPr lang="en-US" dirty="0"/>
              <a:t>After</a:t>
            </a:r>
          </a:p>
        </p:txBody>
      </p:sp>
      <p:graphicFrame>
        <p:nvGraphicFramePr>
          <p:cNvPr id="9" name="Content Placeholder 5">
            <a:extLst>
              <a:ext uri="{FF2B5EF4-FFF2-40B4-BE49-F238E27FC236}">
                <a16:creationId xmlns:a16="http://schemas.microsoft.com/office/drawing/2014/main" id="{C678F011-41CE-4AFD-8FFB-B9604EF1B109}"/>
              </a:ext>
            </a:extLst>
          </p:cNvPr>
          <p:cNvGraphicFramePr>
            <a:graphicFrameLocks noGrp="1"/>
          </p:cNvGraphicFramePr>
          <p:nvPr>
            <p:ph sz="quarter" idx="4"/>
            <p:extLst>
              <p:ext uri="{D42A27DB-BD31-4B8C-83A1-F6EECF244321}">
                <p14:modId xmlns:p14="http://schemas.microsoft.com/office/powerpoint/2010/main" val="2461413945"/>
              </p:ext>
            </p:extLst>
          </p:nvPr>
        </p:nvGraphicFramePr>
        <p:xfrm>
          <a:off x="6245225" y="2106613"/>
          <a:ext cx="5486398" cy="4304386"/>
        </p:xfrm>
        <a:graphic>
          <a:graphicData uri="http://schemas.openxmlformats.org/drawingml/2006/table">
            <a:tbl>
              <a:tblPr firstRow="1" bandRow="1">
                <a:tableStyleId>{5940675A-B579-460E-94D1-54222C63F5DA}</a:tableStyleId>
              </a:tblPr>
              <a:tblGrid>
                <a:gridCol w="1299028">
                  <a:extLst>
                    <a:ext uri="{9D8B030D-6E8A-4147-A177-3AD203B41FA5}">
                      <a16:colId xmlns:a16="http://schemas.microsoft.com/office/drawing/2014/main" val="391075097"/>
                    </a:ext>
                  </a:extLst>
                </a:gridCol>
                <a:gridCol w="2093685">
                  <a:extLst>
                    <a:ext uri="{9D8B030D-6E8A-4147-A177-3AD203B41FA5}">
                      <a16:colId xmlns:a16="http://schemas.microsoft.com/office/drawing/2014/main" val="2280260559"/>
                    </a:ext>
                  </a:extLst>
                </a:gridCol>
                <a:gridCol w="2093685">
                  <a:extLst>
                    <a:ext uri="{9D8B030D-6E8A-4147-A177-3AD203B41FA5}">
                      <a16:colId xmlns:a16="http://schemas.microsoft.com/office/drawing/2014/main" val="2273934215"/>
                    </a:ext>
                  </a:extLst>
                </a:gridCol>
              </a:tblGrid>
              <a:tr h="450493">
                <a:tc>
                  <a:txBody>
                    <a:bodyPr/>
                    <a:lstStyle/>
                    <a:p>
                      <a:endParaRPr lang="en-CA" sz="2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CA" sz="2400" dirty="0"/>
                        <a:t>Short term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CA" sz="2400" dirty="0"/>
                        <a:t>Long term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11558060"/>
                  </a:ext>
                </a:extLst>
              </a:tr>
              <a:tr h="1923593">
                <a:tc>
                  <a:txBody>
                    <a:bodyPr/>
                    <a:lstStyle/>
                    <a:p>
                      <a:pPr algn="ctr"/>
                      <a:r>
                        <a:rPr lang="en-CA" sz="2400" dirty="0"/>
                        <a:t>Need to have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Bef>
                          <a:spcPts val="600"/>
                        </a:spcBef>
                      </a:pPr>
                      <a:r>
                        <a:rPr lang="en-CA" sz="2400" dirty="0"/>
                        <a:t>Adaptability</a:t>
                      </a:r>
                    </a:p>
                    <a:p>
                      <a:pPr algn="ctr">
                        <a:spcBef>
                          <a:spcPts val="600"/>
                        </a:spcBef>
                      </a:pPr>
                      <a:r>
                        <a:rPr lang="en-CA" sz="2400" dirty="0"/>
                        <a:t>Listening</a:t>
                      </a:r>
                    </a:p>
                    <a:p>
                      <a:pPr algn="ctr">
                        <a:spcBef>
                          <a:spcPts val="600"/>
                        </a:spcBef>
                      </a:pPr>
                      <a:r>
                        <a:rPr lang="en-CA" sz="2400" dirty="0"/>
                        <a:t>Technology </a:t>
                      </a:r>
                    </a:p>
                  </a:txBody>
                  <a:tcPr anchor="ctr">
                    <a:lnL w="12700" cmpd="sng">
                      <a:noFill/>
                    </a:lnL>
                    <a:lnR w="38100" cap="flat" cmpd="sng" algn="ctr">
                      <a:solidFill>
                        <a:schemeClr val="tx1">
                          <a:lumMod val="50000"/>
                          <a:lumOff val="50000"/>
                        </a:schemeClr>
                      </a:solidFill>
                      <a:prstDash val="solid"/>
                      <a:round/>
                      <a:headEnd type="none" w="med" len="med"/>
                      <a:tailEnd type="none" w="med" len="med"/>
                    </a:lnR>
                    <a:lnT w="12700" cmpd="sng">
                      <a:noFill/>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CA" sz="2400" dirty="0"/>
                        <a:t>Change management</a:t>
                      </a:r>
                    </a:p>
                  </a:txBody>
                  <a:tcPr anchor="ctr">
                    <a:lnL w="38100" cap="flat" cmpd="sng" algn="ctr">
                      <a:solidFill>
                        <a:schemeClr val="tx1">
                          <a:lumMod val="50000"/>
                          <a:lumOff val="50000"/>
                        </a:schemeClr>
                      </a:solidFill>
                      <a:prstDash val="solid"/>
                      <a:round/>
                      <a:headEnd type="none" w="med" len="med"/>
                      <a:tailEnd type="none" w="med" len="med"/>
                    </a:lnL>
                    <a:lnR w="12700" cmpd="sng">
                      <a:noFill/>
                    </a:lnR>
                    <a:lnT w="12700" cmpd="sng">
                      <a:noFill/>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378454343"/>
                  </a:ext>
                </a:extLst>
              </a:tr>
              <a:tr h="1923593">
                <a:tc>
                  <a:txBody>
                    <a:bodyPr/>
                    <a:lstStyle/>
                    <a:p>
                      <a:pPr algn="ctr"/>
                      <a:r>
                        <a:rPr lang="en-CA" sz="2400" dirty="0"/>
                        <a:t>Nice to have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CA" sz="2400" dirty="0"/>
                        <a:t>Creativity</a:t>
                      </a:r>
                    </a:p>
                  </a:txBody>
                  <a:tcPr anchor="ctr">
                    <a:lnL w="12700" cmpd="sng">
                      <a:noFill/>
                    </a:lnL>
                    <a:lnR w="38100" cap="flat" cmpd="sng" algn="ctr">
                      <a:solidFill>
                        <a:schemeClr val="tx1">
                          <a:lumMod val="50000"/>
                          <a:lumOff val="50000"/>
                        </a:schemeClr>
                      </a:solidFill>
                      <a:prstDash val="solid"/>
                      <a:round/>
                      <a:headEnd type="none" w="med" len="med"/>
                      <a:tailEnd type="none" w="med" len="med"/>
                    </a:lnR>
                    <a:lnT w="381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CA" sz="2400" dirty="0"/>
                        <a:t>Lab  pedagogy</a:t>
                      </a:r>
                    </a:p>
                  </a:txBody>
                  <a:tcPr anchor="ctr">
                    <a:lnL w="38100" cap="flat" cmpd="sng" algn="ctr">
                      <a:solidFill>
                        <a:schemeClr val="tx1">
                          <a:lumMod val="50000"/>
                          <a:lumOff val="50000"/>
                        </a:schemeClr>
                      </a:solidFill>
                      <a:prstDash val="solid"/>
                      <a:round/>
                      <a:headEnd type="none" w="med" len="med"/>
                      <a:tailEnd type="none" w="med" len="med"/>
                    </a:lnL>
                    <a:lnR w="12700" cmpd="sng">
                      <a:noFill/>
                    </a:lnR>
                    <a:lnT w="381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554344768"/>
                  </a:ext>
                </a:extLst>
              </a:tr>
            </a:tbl>
          </a:graphicData>
        </a:graphic>
      </p:graphicFrame>
      <p:sp>
        <p:nvSpPr>
          <p:cNvPr id="7" name="Slide Number Placeholder 6">
            <a:extLst>
              <a:ext uri="{FF2B5EF4-FFF2-40B4-BE49-F238E27FC236}">
                <a16:creationId xmlns:a16="http://schemas.microsoft.com/office/drawing/2014/main" id="{E0C53004-B27A-476C-917A-CDCAF750D053}"/>
              </a:ext>
            </a:extLst>
          </p:cNvPr>
          <p:cNvSpPr>
            <a:spLocks noGrp="1"/>
          </p:cNvSpPr>
          <p:nvPr>
            <p:ph type="sldNum" sz="quarter" idx="12"/>
          </p:nvPr>
        </p:nvSpPr>
        <p:spPr/>
        <p:txBody>
          <a:bodyPr/>
          <a:lstStyle/>
          <a:p>
            <a:fld id="{F7EF4615-944C-4495-A598-F3C83E6C4501}" type="slidenum">
              <a:rPr lang="en-CA" smtClean="0"/>
              <a:t>10</a:t>
            </a:fld>
            <a:endParaRPr lang="en-CA" dirty="0"/>
          </a:p>
        </p:txBody>
      </p:sp>
    </p:spTree>
    <p:extLst>
      <p:ext uri="{BB962C8B-B14F-4D97-AF65-F5344CB8AC3E}">
        <p14:creationId xmlns:p14="http://schemas.microsoft.com/office/powerpoint/2010/main" val="3179972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6D0BA-E60B-4240-B449-7BB2B640907E}"/>
              </a:ext>
            </a:extLst>
          </p:cNvPr>
          <p:cNvSpPr>
            <a:spLocks noGrp="1"/>
          </p:cNvSpPr>
          <p:nvPr>
            <p:ph type="ctrTitle"/>
          </p:nvPr>
        </p:nvSpPr>
        <p:spPr>
          <a:xfrm>
            <a:off x="1828800" y="2057400"/>
            <a:ext cx="7498080" cy="2743200"/>
          </a:xfrm>
        </p:spPr>
        <p:txBody>
          <a:bodyPr>
            <a:normAutofit/>
          </a:bodyPr>
          <a:lstStyle/>
          <a:p>
            <a:r>
              <a:rPr lang="en-US" sz="3600" dirty="0"/>
              <a:t>Acquiring ED Skills: Learning from Our Colleagues</a:t>
            </a:r>
            <a:endParaRPr lang="en-CA" sz="3600" dirty="0"/>
          </a:p>
        </p:txBody>
      </p:sp>
      <p:sp>
        <p:nvSpPr>
          <p:cNvPr id="4" name="TextBox 2">
            <a:extLst>
              <a:ext uri="{FF2B5EF4-FFF2-40B4-BE49-F238E27FC236}">
                <a16:creationId xmlns:a16="http://schemas.microsoft.com/office/drawing/2014/main" id="{8B6339CC-B0CC-4722-B167-2361B832DDF4}"/>
              </a:ext>
            </a:extLst>
          </p:cNvPr>
          <p:cNvSpPr txBox="1"/>
          <p:nvPr/>
        </p:nvSpPr>
        <p:spPr>
          <a:xfrm>
            <a:off x="457200" y="2240280"/>
            <a:ext cx="1188720" cy="2377440"/>
          </a:xfrm>
          <a:prstGeom prst="rect">
            <a:avLst/>
          </a:prstGeom>
          <a:noFill/>
        </p:spPr>
        <p:txBody>
          <a:bodyPr wrap="square" lIns="0" tIns="0" rIns="0" bIns="0" rtlCol="0">
            <a:spAutoFit/>
          </a:bodyPr>
          <a:lstStyle/>
          <a:p>
            <a:pPr algn="ctr"/>
            <a:r>
              <a:rPr lang="en-CA" sz="15000" b="1" dirty="0">
                <a:solidFill>
                  <a:srgbClr val="00B050"/>
                </a:solidFill>
              </a:rPr>
              <a:t>2</a:t>
            </a:r>
            <a:endParaRPr lang="en-CA" sz="15000" b="0" dirty="0">
              <a:solidFill>
                <a:srgbClr val="00B050"/>
              </a:solidFill>
            </a:endParaRPr>
          </a:p>
        </p:txBody>
      </p:sp>
      <p:sp>
        <p:nvSpPr>
          <p:cNvPr id="3" name="Slide Number Placeholder 3">
            <a:extLst>
              <a:ext uri="{FF2B5EF4-FFF2-40B4-BE49-F238E27FC236}">
                <a16:creationId xmlns:a16="http://schemas.microsoft.com/office/drawing/2014/main" id="{5865EBFE-CC01-4905-A855-C9B198581822}"/>
              </a:ext>
            </a:extLst>
          </p:cNvPr>
          <p:cNvSpPr>
            <a:spLocks noGrp="1"/>
          </p:cNvSpPr>
          <p:nvPr>
            <p:ph type="sldNum" sz="quarter" idx="4"/>
          </p:nvPr>
        </p:nvSpPr>
        <p:spPr/>
        <p:txBody>
          <a:bodyPr/>
          <a:lstStyle/>
          <a:p>
            <a:fld id="{F7EF4615-944C-4495-A598-F3C83E6C4501}" type="slidenum">
              <a:rPr lang="en-CA" smtClean="0"/>
              <a:pPr/>
              <a:t>11</a:t>
            </a:fld>
            <a:endParaRPr lang="en-CA" dirty="0"/>
          </a:p>
        </p:txBody>
      </p:sp>
    </p:spTree>
    <p:extLst>
      <p:ext uri="{BB962C8B-B14F-4D97-AF65-F5344CB8AC3E}">
        <p14:creationId xmlns:p14="http://schemas.microsoft.com/office/powerpoint/2010/main" val="2664771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7BF79-850C-4BCD-8075-F1BE9C90276C}"/>
              </a:ext>
            </a:extLst>
          </p:cNvPr>
          <p:cNvSpPr>
            <a:spLocks noGrp="1"/>
          </p:cNvSpPr>
          <p:nvPr>
            <p:ph type="title"/>
          </p:nvPr>
        </p:nvSpPr>
        <p:spPr/>
        <p:txBody>
          <a:bodyPr/>
          <a:lstStyle/>
          <a:p>
            <a:r>
              <a:rPr lang="en-US" dirty="0"/>
              <a:t>Our ED Panelists</a:t>
            </a:r>
          </a:p>
        </p:txBody>
      </p:sp>
      <p:pic>
        <p:nvPicPr>
          <p:cNvPr id="8" name="Picture 2" descr="Davis Vallesi, PhD Candidate, York University">
            <a:extLst>
              <a:ext uri="{FF2B5EF4-FFF2-40B4-BE49-F238E27FC236}">
                <a16:creationId xmlns:a16="http://schemas.microsoft.com/office/drawing/2014/main" id="{4FE1690C-0248-EA49-BDF9-DB69D6E22FD7}"/>
              </a:ext>
            </a:extLst>
          </p:cNvPr>
          <p:cNvPicPr>
            <a:picLocks noChangeAspect="1"/>
          </p:cNvPicPr>
          <p:nvPr/>
        </p:nvPicPr>
        <p:blipFill rotWithShape="1">
          <a:blip r:embed="rId3">
            <a:extLst>
              <a:ext uri="{28A0092B-C50C-407E-A947-70E740481C1C}">
                <a14:useLocalDpi xmlns:a14="http://schemas.microsoft.com/office/drawing/2010/main" val="0"/>
              </a:ext>
            </a:extLst>
          </a:blip>
          <a:srcRect l="4004" t="3161" b="1543"/>
          <a:stretch/>
        </p:blipFill>
        <p:spPr>
          <a:xfrm>
            <a:off x="457199" y="1280160"/>
            <a:ext cx="2283889" cy="2286000"/>
          </a:xfrm>
          <a:prstGeom prst="ellipse">
            <a:avLst/>
          </a:prstGeom>
        </p:spPr>
      </p:pic>
      <p:sp>
        <p:nvSpPr>
          <p:cNvPr id="3" name="Content Placeholder 3">
            <a:extLst>
              <a:ext uri="{FF2B5EF4-FFF2-40B4-BE49-F238E27FC236}">
                <a16:creationId xmlns:a16="http://schemas.microsoft.com/office/drawing/2014/main" id="{240E7692-F7E3-4D47-98B3-A05EFC3166D5}"/>
              </a:ext>
            </a:extLst>
          </p:cNvPr>
          <p:cNvSpPr>
            <a:spLocks noGrp="1"/>
          </p:cNvSpPr>
          <p:nvPr>
            <p:ph sz="half" idx="1"/>
          </p:nvPr>
        </p:nvSpPr>
        <p:spPr>
          <a:xfrm>
            <a:off x="3017520" y="1645920"/>
            <a:ext cx="3108960" cy="1828800"/>
          </a:xfrm>
        </p:spPr>
        <p:txBody>
          <a:bodyPr>
            <a:noAutofit/>
          </a:bodyPr>
          <a:lstStyle/>
          <a:p>
            <a:pPr marL="0" indent="0">
              <a:spcBef>
                <a:spcPts val="600"/>
              </a:spcBef>
              <a:buNone/>
            </a:pPr>
            <a:r>
              <a:rPr lang="en-US" b="1" dirty="0"/>
              <a:t>Davis </a:t>
            </a:r>
            <a:r>
              <a:rPr lang="en-US" b="1" dirty="0" err="1"/>
              <a:t>Vallesi</a:t>
            </a:r>
            <a:endParaRPr lang="en-US" b="1" dirty="0"/>
          </a:p>
          <a:p>
            <a:pPr marL="0" indent="0">
              <a:spcBef>
                <a:spcPts val="600"/>
              </a:spcBef>
              <a:buNone/>
            </a:pPr>
            <a:r>
              <a:rPr lang="en-US" sz="2000" dirty="0"/>
              <a:t>PhD Candidate</a:t>
            </a:r>
          </a:p>
          <a:p>
            <a:pPr marL="0" indent="0">
              <a:spcBef>
                <a:spcPts val="600"/>
              </a:spcBef>
              <a:buNone/>
            </a:pPr>
            <a:r>
              <a:rPr lang="en-US" sz="2000" dirty="0"/>
              <a:t>York University</a:t>
            </a:r>
          </a:p>
        </p:txBody>
      </p:sp>
      <p:pic>
        <p:nvPicPr>
          <p:cNvPr id="15" name="Picture 4" descr="Alex Kozelko, Supervisor, Educational Development, Red River College Polytechnic">
            <a:extLst>
              <a:ext uri="{FF2B5EF4-FFF2-40B4-BE49-F238E27FC236}">
                <a16:creationId xmlns:a16="http://schemas.microsoft.com/office/drawing/2014/main" id="{301E0151-561B-418B-8052-A687DF27DA8B}"/>
              </a:ext>
            </a:extLst>
          </p:cNvPr>
          <p:cNvPicPr>
            <a:picLocks noChangeAspect="1"/>
          </p:cNvPicPr>
          <p:nvPr/>
        </p:nvPicPr>
        <p:blipFill rotWithShape="1">
          <a:blip r:embed="rId4">
            <a:extLst>
              <a:ext uri="{28A0092B-C50C-407E-A947-70E740481C1C}">
                <a14:useLocalDpi xmlns:a14="http://schemas.microsoft.com/office/drawing/2010/main" val="0"/>
              </a:ext>
            </a:extLst>
          </a:blip>
          <a:srcRect l="7049" t="2151" r="61073" b="13152"/>
          <a:stretch/>
        </p:blipFill>
        <p:spPr>
          <a:xfrm>
            <a:off x="6035040" y="1277361"/>
            <a:ext cx="2286000" cy="2286000"/>
          </a:xfrm>
          <a:prstGeom prst="ellipse">
            <a:avLst/>
          </a:prstGeom>
        </p:spPr>
      </p:pic>
      <p:sp>
        <p:nvSpPr>
          <p:cNvPr id="12" name="Content Placeholder 5">
            <a:extLst>
              <a:ext uri="{FF2B5EF4-FFF2-40B4-BE49-F238E27FC236}">
                <a16:creationId xmlns:a16="http://schemas.microsoft.com/office/drawing/2014/main" id="{D8A3DFC8-A4C7-4F63-A828-B1EC6DC7AFED}"/>
              </a:ext>
            </a:extLst>
          </p:cNvPr>
          <p:cNvSpPr txBox="1">
            <a:spLocks/>
          </p:cNvSpPr>
          <p:nvPr/>
        </p:nvSpPr>
        <p:spPr>
          <a:xfrm>
            <a:off x="8595360" y="1645920"/>
            <a:ext cx="3108960" cy="1828800"/>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US" b="1" dirty="0"/>
              <a:t>Alex </a:t>
            </a:r>
            <a:r>
              <a:rPr lang="en-US" b="1" dirty="0" err="1"/>
              <a:t>Kozelko</a:t>
            </a:r>
            <a:endParaRPr lang="en-US" b="1" dirty="0"/>
          </a:p>
          <a:p>
            <a:pPr marL="0" indent="0">
              <a:spcBef>
                <a:spcPts val="600"/>
              </a:spcBef>
              <a:buFont typeface="Arial" panose="020B0604020202020204" pitchFamily="34" charset="0"/>
              <a:buNone/>
            </a:pPr>
            <a:r>
              <a:rPr lang="en-US" sz="2000" dirty="0"/>
              <a:t>Supervisor, Educational Development</a:t>
            </a:r>
          </a:p>
          <a:p>
            <a:pPr marL="0" indent="0">
              <a:spcBef>
                <a:spcPts val="600"/>
              </a:spcBef>
              <a:buFont typeface="Arial" panose="020B0604020202020204" pitchFamily="34" charset="0"/>
              <a:buNone/>
            </a:pPr>
            <a:r>
              <a:rPr lang="en-US" sz="2000" dirty="0"/>
              <a:t>Red River College Polytechnic</a:t>
            </a:r>
          </a:p>
        </p:txBody>
      </p:sp>
      <p:pic>
        <p:nvPicPr>
          <p:cNvPr id="11" name="Picture 6" descr="Celia Popovic, Associate Professor, York University">
            <a:extLst>
              <a:ext uri="{FF2B5EF4-FFF2-40B4-BE49-F238E27FC236}">
                <a16:creationId xmlns:a16="http://schemas.microsoft.com/office/drawing/2014/main" id="{1D933249-57D1-4D44-BA9C-FD72376CE092}"/>
              </a:ext>
            </a:extLst>
          </p:cNvPr>
          <p:cNvPicPr>
            <a:picLocks noChangeAspect="1"/>
          </p:cNvPicPr>
          <p:nvPr/>
        </p:nvPicPr>
        <p:blipFill rotWithShape="1">
          <a:blip r:embed="rId5">
            <a:extLst>
              <a:ext uri="{28A0092B-C50C-407E-A947-70E740481C1C}">
                <a14:useLocalDpi xmlns:a14="http://schemas.microsoft.com/office/drawing/2010/main" val="0"/>
              </a:ext>
            </a:extLst>
          </a:blip>
          <a:srcRect l="17343" t="5329" r="9415" b="39739"/>
          <a:stretch/>
        </p:blipFill>
        <p:spPr>
          <a:xfrm>
            <a:off x="457199" y="4114164"/>
            <a:ext cx="2286000" cy="2286000"/>
          </a:xfrm>
          <a:prstGeom prst="ellipse">
            <a:avLst/>
          </a:prstGeom>
        </p:spPr>
      </p:pic>
      <p:sp>
        <p:nvSpPr>
          <p:cNvPr id="4" name="Content Placeholder 7">
            <a:extLst>
              <a:ext uri="{FF2B5EF4-FFF2-40B4-BE49-F238E27FC236}">
                <a16:creationId xmlns:a16="http://schemas.microsoft.com/office/drawing/2014/main" id="{D9D4B714-17B3-49CC-93E0-D1D0A5AB759C}"/>
              </a:ext>
            </a:extLst>
          </p:cNvPr>
          <p:cNvSpPr>
            <a:spLocks noGrp="1"/>
          </p:cNvSpPr>
          <p:nvPr>
            <p:ph sz="half" idx="2"/>
          </p:nvPr>
        </p:nvSpPr>
        <p:spPr>
          <a:xfrm>
            <a:off x="3017520" y="4480560"/>
            <a:ext cx="3108960" cy="1828800"/>
          </a:xfrm>
        </p:spPr>
        <p:txBody>
          <a:bodyPr>
            <a:normAutofit/>
          </a:bodyPr>
          <a:lstStyle/>
          <a:p>
            <a:pPr marL="0" indent="0">
              <a:spcBef>
                <a:spcPts val="600"/>
              </a:spcBef>
              <a:buNone/>
            </a:pPr>
            <a:r>
              <a:rPr lang="en-US" b="1" dirty="0"/>
              <a:t>Celia Popovic</a:t>
            </a:r>
          </a:p>
          <a:p>
            <a:pPr marL="0" indent="0">
              <a:spcBef>
                <a:spcPts val="600"/>
              </a:spcBef>
              <a:buNone/>
            </a:pPr>
            <a:r>
              <a:rPr lang="en-US" sz="2000" dirty="0"/>
              <a:t>Associate Professor</a:t>
            </a:r>
          </a:p>
          <a:p>
            <a:pPr marL="0" indent="0">
              <a:spcBef>
                <a:spcPts val="600"/>
              </a:spcBef>
              <a:buNone/>
            </a:pPr>
            <a:r>
              <a:rPr lang="en-US" sz="2000" dirty="0"/>
              <a:t>York University</a:t>
            </a:r>
          </a:p>
        </p:txBody>
      </p:sp>
      <p:pic>
        <p:nvPicPr>
          <p:cNvPr id="13" name="Picture 8" descr="Tim Loblaw, Director, LTT, Simon Fraser University">
            <a:extLst>
              <a:ext uri="{FF2B5EF4-FFF2-40B4-BE49-F238E27FC236}">
                <a16:creationId xmlns:a16="http://schemas.microsoft.com/office/drawing/2014/main" id="{D8C8084B-08DA-46A1-8BCC-82ABE91A2F35}"/>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035040" y="4114164"/>
            <a:ext cx="2286000" cy="2286000"/>
          </a:xfrm>
          <a:prstGeom prst="ellipse">
            <a:avLst/>
          </a:prstGeom>
        </p:spPr>
      </p:pic>
      <p:sp>
        <p:nvSpPr>
          <p:cNvPr id="5" name="Content Placeholder 9" descr="Celia Popovic, Associate Professor, York University">
            <a:extLst>
              <a:ext uri="{FF2B5EF4-FFF2-40B4-BE49-F238E27FC236}">
                <a16:creationId xmlns:a16="http://schemas.microsoft.com/office/drawing/2014/main" id="{7C540BD3-D335-4AE7-821E-FCAFAC546B19}"/>
              </a:ext>
            </a:extLst>
          </p:cNvPr>
          <p:cNvSpPr>
            <a:spLocks noGrp="1"/>
          </p:cNvSpPr>
          <p:nvPr>
            <p:ph sz="half" idx="13"/>
          </p:nvPr>
        </p:nvSpPr>
        <p:spPr>
          <a:xfrm>
            <a:off x="8595360" y="4480242"/>
            <a:ext cx="3108960" cy="1828800"/>
          </a:xfrm>
        </p:spPr>
        <p:txBody>
          <a:bodyPr>
            <a:normAutofit/>
          </a:bodyPr>
          <a:lstStyle/>
          <a:p>
            <a:pPr marL="0" indent="0">
              <a:spcBef>
                <a:spcPts val="600"/>
              </a:spcBef>
              <a:buNone/>
            </a:pPr>
            <a:r>
              <a:rPr lang="en-US" b="1" dirty="0"/>
              <a:t>Tim Loblaw</a:t>
            </a:r>
          </a:p>
          <a:p>
            <a:pPr marL="0" indent="0">
              <a:spcBef>
                <a:spcPts val="600"/>
              </a:spcBef>
              <a:buNone/>
            </a:pPr>
            <a:r>
              <a:rPr lang="en-US" sz="2000" dirty="0"/>
              <a:t>Director, Learning and Teaching Technology</a:t>
            </a:r>
          </a:p>
          <a:p>
            <a:pPr marL="0" indent="0">
              <a:spcBef>
                <a:spcPts val="600"/>
              </a:spcBef>
              <a:buNone/>
            </a:pPr>
            <a:r>
              <a:rPr lang="en-US" sz="2000" dirty="0"/>
              <a:t>Simon Fraser University</a:t>
            </a:r>
          </a:p>
        </p:txBody>
      </p:sp>
      <p:sp>
        <p:nvSpPr>
          <p:cNvPr id="6" name="Slide Number Placeholder 10">
            <a:extLst>
              <a:ext uri="{FF2B5EF4-FFF2-40B4-BE49-F238E27FC236}">
                <a16:creationId xmlns:a16="http://schemas.microsoft.com/office/drawing/2014/main" id="{C6A5D29F-5398-42A1-9119-E7C9AA7EA7BE}"/>
              </a:ext>
            </a:extLst>
          </p:cNvPr>
          <p:cNvSpPr>
            <a:spLocks noGrp="1"/>
          </p:cNvSpPr>
          <p:nvPr>
            <p:ph type="sldNum" sz="quarter" idx="12"/>
          </p:nvPr>
        </p:nvSpPr>
        <p:spPr/>
        <p:txBody>
          <a:bodyPr/>
          <a:lstStyle/>
          <a:p>
            <a:fld id="{F7EF4615-944C-4495-A598-F3C83E6C4501}" type="slidenum">
              <a:rPr lang="en-CA" smtClean="0"/>
              <a:t>12</a:t>
            </a:fld>
            <a:endParaRPr lang="en-CA" dirty="0"/>
          </a:p>
        </p:txBody>
      </p:sp>
    </p:spTree>
    <p:extLst>
      <p:ext uri="{BB962C8B-B14F-4D97-AF65-F5344CB8AC3E}">
        <p14:creationId xmlns:p14="http://schemas.microsoft.com/office/powerpoint/2010/main" val="975217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FA274-531A-4E7C-9514-20F27B05EC65}"/>
              </a:ext>
            </a:extLst>
          </p:cNvPr>
          <p:cNvSpPr>
            <a:spLocks noGrp="1"/>
          </p:cNvSpPr>
          <p:nvPr>
            <p:ph type="title"/>
          </p:nvPr>
        </p:nvSpPr>
        <p:spPr/>
        <p:txBody>
          <a:bodyPr/>
          <a:lstStyle/>
          <a:p>
            <a:r>
              <a:rPr lang="en-US" dirty="0"/>
              <a:t>Panel Questions</a:t>
            </a:r>
          </a:p>
        </p:txBody>
      </p:sp>
      <p:sp>
        <p:nvSpPr>
          <p:cNvPr id="3" name="Content Placeholder 2">
            <a:extLst>
              <a:ext uri="{FF2B5EF4-FFF2-40B4-BE49-F238E27FC236}">
                <a16:creationId xmlns:a16="http://schemas.microsoft.com/office/drawing/2014/main" id="{C1CD2911-BB2B-4DAE-B7F7-6555BB22C57F}"/>
              </a:ext>
            </a:extLst>
          </p:cNvPr>
          <p:cNvSpPr>
            <a:spLocks noGrp="1"/>
          </p:cNvSpPr>
          <p:nvPr>
            <p:ph idx="1"/>
          </p:nvPr>
        </p:nvSpPr>
        <p:spPr/>
        <p:txBody>
          <a:bodyPr/>
          <a:lstStyle/>
          <a:p>
            <a:pPr marL="0" indent="0">
              <a:buNone/>
            </a:pPr>
            <a:r>
              <a:rPr lang="en-US" dirty="0"/>
              <a:t>How do you define ED skills and which skill(s) do you find the most valuable in your current role?</a:t>
            </a:r>
          </a:p>
          <a:p>
            <a:pPr marL="0" indent="0">
              <a:buNone/>
            </a:pPr>
            <a:endParaRPr lang="en-US" dirty="0"/>
          </a:p>
          <a:p>
            <a:pPr marL="0" indent="0">
              <a:buNone/>
            </a:pPr>
            <a:r>
              <a:rPr lang="en-US" dirty="0"/>
              <a:t>What skills have you changed, enhanced, or acquired due to the evolving contexts?</a:t>
            </a:r>
          </a:p>
          <a:p>
            <a:pPr marL="0" indent="0">
              <a:buNone/>
            </a:pPr>
            <a:endParaRPr lang="en-US" dirty="0"/>
          </a:p>
          <a:p>
            <a:pPr marL="0" indent="0">
              <a:buNone/>
            </a:pPr>
            <a:r>
              <a:rPr lang="en-US" dirty="0"/>
              <a:t>How do you track and present your skillset? How do you record what you’ve done, both results and process?</a:t>
            </a:r>
          </a:p>
        </p:txBody>
      </p:sp>
      <p:sp>
        <p:nvSpPr>
          <p:cNvPr id="4" name="Slide Number Placeholder 3">
            <a:extLst>
              <a:ext uri="{FF2B5EF4-FFF2-40B4-BE49-F238E27FC236}">
                <a16:creationId xmlns:a16="http://schemas.microsoft.com/office/drawing/2014/main" id="{6725D6FC-1498-4373-8BEC-1936622B6EB1}"/>
              </a:ext>
            </a:extLst>
          </p:cNvPr>
          <p:cNvSpPr>
            <a:spLocks noGrp="1"/>
          </p:cNvSpPr>
          <p:nvPr>
            <p:ph type="sldNum" sz="quarter" idx="12"/>
          </p:nvPr>
        </p:nvSpPr>
        <p:spPr/>
        <p:txBody>
          <a:bodyPr/>
          <a:lstStyle/>
          <a:p>
            <a:fld id="{F7EF4615-944C-4495-A598-F3C83E6C4501}" type="slidenum">
              <a:rPr lang="en-CA" smtClean="0"/>
              <a:pPr/>
              <a:t>13</a:t>
            </a:fld>
            <a:endParaRPr lang="en-CA" dirty="0"/>
          </a:p>
        </p:txBody>
      </p:sp>
    </p:spTree>
    <p:extLst>
      <p:ext uri="{BB962C8B-B14F-4D97-AF65-F5344CB8AC3E}">
        <p14:creationId xmlns:p14="http://schemas.microsoft.com/office/powerpoint/2010/main" val="361340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6D0BA-E60B-4240-B449-7BB2B640907E}"/>
              </a:ext>
            </a:extLst>
          </p:cNvPr>
          <p:cNvSpPr>
            <a:spLocks noGrp="1"/>
          </p:cNvSpPr>
          <p:nvPr>
            <p:ph type="ctrTitle"/>
          </p:nvPr>
        </p:nvSpPr>
        <p:spPr>
          <a:xfrm>
            <a:off x="1828800" y="2057400"/>
            <a:ext cx="7498080" cy="2743200"/>
          </a:xfrm>
        </p:spPr>
        <p:txBody>
          <a:bodyPr>
            <a:normAutofit/>
          </a:bodyPr>
          <a:lstStyle/>
          <a:p>
            <a:r>
              <a:rPr lang="en-US" sz="3600" dirty="0"/>
              <a:t>Organizing, Presenting, and Managing ED Skills</a:t>
            </a:r>
            <a:endParaRPr lang="en-CA" sz="3600" dirty="0"/>
          </a:p>
        </p:txBody>
      </p:sp>
      <p:sp>
        <p:nvSpPr>
          <p:cNvPr id="4" name="TextBox 2">
            <a:extLst>
              <a:ext uri="{FF2B5EF4-FFF2-40B4-BE49-F238E27FC236}">
                <a16:creationId xmlns:a16="http://schemas.microsoft.com/office/drawing/2014/main" id="{8B6339CC-B0CC-4722-B167-2361B832DDF4}"/>
              </a:ext>
            </a:extLst>
          </p:cNvPr>
          <p:cNvSpPr txBox="1"/>
          <p:nvPr/>
        </p:nvSpPr>
        <p:spPr>
          <a:xfrm>
            <a:off x="457200" y="2240280"/>
            <a:ext cx="1188720" cy="2377440"/>
          </a:xfrm>
          <a:prstGeom prst="rect">
            <a:avLst/>
          </a:prstGeom>
          <a:noFill/>
        </p:spPr>
        <p:txBody>
          <a:bodyPr wrap="square" lIns="0" tIns="0" rIns="0" bIns="0" rtlCol="0">
            <a:spAutoFit/>
          </a:bodyPr>
          <a:lstStyle/>
          <a:p>
            <a:pPr algn="ctr"/>
            <a:r>
              <a:rPr lang="en-CA" sz="15000" b="1" dirty="0">
                <a:solidFill>
                  <a:srgbClr val="00B050"/>
                </a:solidFill>
              </a:rPr>
              <a:t>3</a:t>
            </a:r>
            <a:endParaRPr lang="en-CA" sz="15000" b="0" dirty="0">
              <a:solidFill>
                <a:srgbClr val="00B050"/>
              </a:solidFill>
            </a:endParaRPr>
          </a:p>
        </p:txBody>
      </p:sp>
      <p:sp>
        <p:nvSpPr>
          <p:cNvPr id="3" name="Slide Number Placeholder 3">
            <a:extLst>
              <a:ext uri="{FF2B5EF4-FFF2-40B4-BE49-F238E27FC236}">
                <a16:creationId xmlns:a16="http://schemas.microsoft.com/office/drawing/2014/main" id="{5865EBFE-CC01-4905-A855-C9B198581822}"/>
              </a:ext>
            </a:extLst>
          </p:cNvPr>
          <p:cNvSpPr>
            <a:spLocks noGrp="1"/>
          </p:cNvSpPr>
          <p:nvPr>
            <p:ph type="sldNum" sz="quarter" idx="4"/>
          </p:nvPr>
        </p:nvSpPr>
        <p:spPr/>
        <p:txBody>
          <a:bodyPr/>
          <a:lstStyle/>
          <a:p>
            <a:fld id="{F7EF4615-944C-4495-A598-F3C83E6C4501}" type="slidenum">
              <a:rPr lang="en-CA" smtClean="0"/>
              <a:pPr/>
              <a:t>14</a:t>
            </a:fld>
            <a:endParaRPr lang="en-CA" dirty="0"/>
          </a:p>
        </p:txBody>
      </p:sp>
    </p:spTree>
    <p:extLst>
      <p:ext uri="{BB962C8B-B14F-4D97-AF65-F5344CB8AC3E}">
        <p14:creationId xmlns:p14="http://schemas.microsoft.com/office/powerpoint/2010/main" val="616818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2AB8E-0701-4783-A0AE-35E891CB6010}"/>
              </a:ext>
            </a:extLst>
          </p:cNvPr>
          <p:cNvSpPr>
            <a:spLocks noGrp="1"/>
          </p:cNvSpPr>
          <p:nvPr>
            <p:ph type="title"/>
          </p:nvPr>
        </p:nvSpPr>
        <p:spPr/>
        <p:txBody>
          <a:bodyPr/>
          <a:lstStyle/>
          <a:p>
            <a:r>
              <a:rPr lang="en-US" dirty="0"/>
              <a:t>The ED Portfolio Appendices</a:t>
            </a:r>
            <a:endParaRPr lang="en-CA" dirty="0"/>
          </a:p>
        </p:txBody>
      </p:sp>
      <p:sp>
        <p:nvSpPr>
          <p:cNvPr id="3" name="Content Placeholder 2">
            <a:extLst>
              <a:ext uri="{FF2B5EF4-FFF2-40B4-BE49-F238E27FC236}">
                <a16:creationId xmlns:a16="http://schemas.microsoft.com/office/drawing/2014/main" id="{0BB8357F-36F6-4D12-AF96-466B6D554AC6}"/>
              </a:ext>
            </a:extLst>
          </p:cNvPr>
          <p:cNvSpPr>
            <a:spLocks noGrp="1"/>
          </p:cNvSpPr>
          <p:nvPr>
            <p:ph idx="1"/>
          </p:nvPr>
        </p:nvSpPr>
        <p:spPr>
          <a:xfrm>
            <a:off x="457198" y="1371599"/>
            <a:ext cx="7040880" cy="5028565"/>
          </a:xfrm>
        </p:spPr>
        <p:txBody>
          <a:bodyPr/>
          <a:lstStyle/>
          <a:p>
            <a:r>
              <a:rPr lang="en-CA" dirty="0"/>
              <a:t>Appendix A: Entry Level ED</a:t>
            </a:r>
          </a:p>
          <a:p>
            <a:r>
              <a:rPr lang="en-CA" dirty="0"/>
              <a:t>Appendix B: Senior Level ED</a:t>
            </a:r>
          </a:p>
          <a:p>
            <a:r>
              <a:rPr lang="en-CA" dirty="0"/>
              <a:t>Appendix C: Director Level ED</a:t>
            </a:r>
          </a:p>
          <a:p>
            <a:pPr marL="0" indent="0">
              <a:buNone/>
            </a:pPr>
            <a:endParaRPr lang="en-CA" dirty="0"/>
          </a:p>
          <a:p>
            <a:pPr marL="0" indent="0">
              <a:buNone/>
            </a:pPr>
            <a:r>
              <a:rPr lang="en-CA" b="1" dirty="0"/>
              <a:t>Items</a:t>
            </a:r>
          </a:p>
          <a:p>
            <a:r>
              <a:rPr lang="en-CA" dirty="0"/>
              <a:t>Foundational characteristics</a:t>
            </a:r>
          </a:p>
          <a:p>
            <a:r>
              <a:rPr lang="en-CA" dirty="0"/>
              <a:t>Skills and abilities developed in the learning process</a:t>
            </a:r>
          </a:p>
          <a:p>
            <a:r>
              <a:rPr lang="en-CA" dirty="0"/>
              <a:t>Knowledge</a:t>
            </a:r>
          </a:p>
          <a:p>
            <a:r>
              <a:rPr lang="en-CA" dirty="0"/>
              <a:t>Competencies</a:t>
            </a:r>
          </a:p>
          <a:p>
            <a:endParaRPr lang="en-CA" dirty="0"/>
          </a:p>
        </p:txBody>
      </p:sp>
      <p:pic>
        <p:nvPicPr>
          <p:cNvPr id="5" name="Picture 3" descr="McDonald, J., Kenny, N., Kustra, E., Dawson, D., Iqbal, I., Borin, P., &amp; Chan, J. (2016). Educational Development Guide Series: No. 1. The Educational Developer’s Portfolio. Ottawa, Canada: Educational Developers Caucus.">
            <a:extLst>
              <a:ext uri="{FF2B5EF4-FFF2-40B4-BE49-F238E27FC236}">
                <a16:creationId xmlns:a16="http://schemas.microsoft.com/office/drawing/2014/main" id="{1A8DE575-C692-41FE-A10E-FF190283BA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2502" y="1367020"/>
            <a:ext cx="3889248" cy="5033144"/>
          </a:xfrm>
          <a:prstGeom prst="rect">
            <a:avLst/>
          </a:prstGeom>
          <a:ln>
            <a:solidFill>
              <a:schemeClr val="tx1"/>
            </a:solidFill>
          </a:ln>
        </p:spPr>
      </p:pic>
      <p:sp>
        <p:nvSpPr>
          <p:cNvPr id="4" name="Slide Number Placeholder 4">
            <a:extLst>
              <a:ext uri="{FF2B5EF4-FFF2-40B4-BE49-F238E27FC236}">
                <a16:creationId xmlns:a16="http://schemas.microsoft.com/office/drawing/2014/main" id="{1FF6346E-18D1-477C-BBA3-693F3BE99085}"/>
              </a:ext>
            </a:extLst>
          </p:cNvPr>
          <p:cNvSpPr>
            <a:spLocks noGrp="1"/>
          </p:cNvSpPr>
          <p:nvPr>
            <p:ph type="sldNum" sz="quarter" idx="12"/>
          </p:nvPr>
        </p:nvSpPr>
        <p:spPr/>
        <p:txBody>
          <a:bodyPr/>
          <a:lstStyle/>
          <a:p>
            <a:fld id="{F7EF4615-944C-4495-A598-F3C83E6C4501}" type="slidenum">
              <a:rPr lang="en-CA" smtClean="0"/>
              <a:t>15</a:t>
            </a:fld>
            <a:endParaRPr lang="en-CA" dirty="0"/>
          </a:p>
        </p:txBody>
      </p:sp>
    </p:spTree>
    <p:extLst>
      <p:ext uri="{BB962C8B-B14F-4D97-AF65-F5344CB8AC3E}">
        <p14:creationId xmlns:p14="http://schemas.microsoft.com/office/powerpoint/2010/main" val="2472763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19C61-FC0A-4803-89F3-A8A7DB751C1F}"/>
              </a:ext>
            </a:extLst>
          </p:cNvPr>
          <p:cNvSpPr>
            <a:spLocks noGrp="1"/>
          </p:cNvSpPr>
          <p:nvPr>
            <p:ph type="title"/>
          </p:nvPr>
        </p:nvSpPr>
        <p:spPr/>
        <p:txBody>
          <a:bodyPr/>
          <a:lstStyle/>
          <a:p>
            <a:r>
              <a:rPr lang="en-US" dirty="0"/>
              <a:t>Organizing ED Skills</a:t>
            </a:r>
          </a:p>
        </p:txBody>
      </p:sp>
      <p:sp>
        <p:nvSpPr>
          <p:cNvPr id="3" name="Text Placeholder 2">
            <a:extLst>
              <a:ext uri="{FF2B5EF4-FFF2-40B4-BE49-F238E27FC236}">
                <a16:creationId xmlns:a16="http://schemas.microsoft.com/office/drawing/2014/main" id="{45DCE610-372C-495F-97D6-41389A77EB38}"/>
              </a:ext>
            </a:extLst>
          </p:cNvPr>
          <p:cNvSpPr>
            <a:spLocks noGrp="1"/>
          </p:cNvSpPr>
          <p:nvPr>
            <p:ph type="body" idx="1"/>
          </p:nvPr>
        </p:nvSpPr>
        <p:spPr>
          <a:xfrm>
            <a:off x="457198" y="1371600"/>
            <a:ext cx="5486400" cy="735330"/>
          </a:xfrm>
        </p:spPr>
        <p:txBody>
          <a:bodyPr>
            <a:noAutofit/>
          </a:bodyPr>
          <a:lstStyle/>
          <a:p>
            <a:r>
              <a:rPr lang="en-US" dirty="0"/>
              <a:t>Attributes, Qualities, and Values (Be)</a:t>
            </a:r>
          </a:p>
        </p:txBody>
      </p:sp>
      <p:sp>
        <p:nvSpPr>
          <p:cNvPr id="4" name="Content Placeholder 3">
            <a:extLst>
              <a:ext uri="{FF2B5EF4-FFF2-40B4-BE49-F238E27FC236}">
                <a16:creationId xmlns:a16="http://schemas.microsoft.com/office/drawing/2014/main" id="{C977D788-E1DF-4D8E-BAFB-07ADF3221F76}"/>
              </a:ext>
            </a:extLst>
          </p:cNvPr>
          <p:cNvSpPr>
            <a:spLocks noGrp="1"/>
          </p:cNvSpPr>
          <p:nvPr>
            <p:ph sz="half" idx="2"/>
          </p:nvPr>
        </p:nvSpPr>
        <p:spPr>
          <a:xfrm>
            <a:off x="457198" y="2380615"/>
            <a:ext cx="5486400" cy="4019549"/>
          </a:xfrm>
        </p:spPr>
        <p:txBody>
          <a:bodyPr/>
          <a:lstStyle/>
          <a:p>
            <a:r>
              <a:rPr lang="en-US" dirty="0"/>
              <a:t>Commitment to improving self</a:t>
            </a:r>
          </a:p>
          <a:p>
            <a:r>
              <a:rPr lang="en-US" dirty="0"/>
              <a:t>Professional conduct</a:t>
            </a:r>
          </a:p>
          <a:p>
            <a:r>
              <a:rPr lang="en-US" dirty="0"/>
              <a:t>Management of work duties</a:t>
            </a:r>
          </a:p>
          <a:p>
            <a:r>
              <a:rPr lang="en-US" dirty="0"/>
              <a:t>Values</a:t>
            </a:r>
          </a:p>
        </p:txBody>
      </p:sp>
      <p:sp>
        <p:nvSpPr>
          <p:cNvPr id="5" name="Text Placeholder 4">
            <a:extLst>
              <a:ext uri="{FF2B5EF4-FFF2-40B4-BE49-F238E27FC236}">
                <a16:creationId xmlns:a16="http://schemas.microsoft.com/office/drawing/2014/main" id="{1BC256FD-BA2E-4B1D-A661-76B842946146}"/>
              </a:ext>
            </a:extLst>
          </p:cNvPr>
          <p:cNvSpPr>
            <a:spLocks noGrp="1"/>
          </p:cNvSpPr>
          <p:nvPr>
            <p:ph type="body" sz="quarter" idx="3"/>
          </p:nvPr>
        </p:nvSpPr>
        <p:spPr>
          <a:xfrm>
            <a:off x="6245352" y="1371599"/>
            <a:ext cx="5486400" cy="735329"/>
          </a:xfrm>
        </p:spPr>
        <p:txBody>
          <a:bodyPr>
            <a:noAutofit/>
          </a:bodyPr>
          <a:lstStyle/>
          <a:p>
            <a:r>
              <a:rPr lang="en-US" dirty="0"/>
              <a:t>Knowledge, Skills, and Abilities (Know/Do)</a:t>
            </a:r>
          </a:p>
        </p:txBody>
      </p:sp>
      <p:sp>
        <p:nvSpPr>
          <p:cNvPr id="6" name="Content Placeholder 5">
            <a:extLst>
              <a:ext uri="{FF2B5EF4-FFF2-40B4-BE49-F238E27FC236}">
                <a16:creationId xmlns:a16="http://schemas.microsoft.com/office/drawing/2014/main" id="{F72789F8-B1CB-4A0F-91D2-6B51361AE0F7}"/>
              </a:ext>
            </a:extLst>
          </p:cNvPr>
          <p:cNvSpPr>
            <a:spLocks noGrp="1"/>
          </p:cNvSpPr>
          <p:nvPr>
            <p:ph sz="quarter" idx="4"/>
          </p:nvPr>
        </p:nvSpPr>
        <p:spPr>
          <a:xfrm>
            <a:off x="6245352" y="2380612"/>
            <a:ext cx="5486398" cy="4019552"/>
          </a:xfrm>
        </p:spPr>
        <p:txBody>
          <a:bodyPr/>
          <a:lstStyle/>
          <a:p>
            <a:r>
              <a:rPr lang="en-US" dirty="0"/>
              <a:t>Teaching and learning</a:t>
            </a:r>
          </a:p>
          <a:p>
            <a:r>
              <a:rPr lang="en-US" dirty="0"/>
              <a:t>Educational development</a:t>
            </a:r>
          </a:p>
          <a:p>
            <a:r>
              <a:rPr lang="en-US" dirty="0"/>
              <a:t>Facilitation and change management</a:t>
            </a:r>
          </a:p>
          <a:p>
            <a:r>
              <a:rPr lang="en-US" dirty="0"/>
              <a:t>Planning and project management</a:t>
            </a:r>
          </a:p>
        </p:txBody>
      </p:sp>
      <p:sp>
        <p:nvSpPr>
          <p:cNvPr id="7" name="Slide Number Placeholder 6">
            <a:extLst>
              <a:ext uri="{FF2B5EF4-FFF2-40B4-BE49-F238E27FC236}">
                <a16:creationId xmlns:a16="http://schemas.microsoft.com/office/drawing/2014/main" id="{FCE663C9-2DBA-4770-9A7E-D073DAA846B3}"/>
              </a:ext>
            </a:extLst>
          </p:cNvPr>
          <p:cNvSpPr>
            <a:spLocks noGrp="1"/>
          </p:cNvSpPr>
          <p:nvPr>
            <p:ph type="sldNum" sz="quarter" idx="12"/>
          </p:nvPr>
        </p:nvSpPr>
        <p:spPr/>
        <p:txBody>
          <a:bodyPr/>
          <a:lstStyle/>
          <a:p>
            <a:fld id="{F7EF4615-944C-4495-A598-F3C83E6C4501}" type="slidenum">
              <a:rPr lang="en-CA" smtClean="0"/>
              <a:t>16</a:t>
            </a:fld>
            <a:endParaRPr lang="en-CA" dirty="0"/>
          </a:p>
        </p:txBody>
      </p:sp>
    </p:spTree>
    <p:extLst>
      <p:ext uri="{BB962C8B-B14F-4D97-AF65-F5344CB8AC3E}">
        <p14:creationId xmlns:p14="http://schemas.microsoft.com/office/powerpoint/2010/main" val="1507118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E4A1C-8DF8-447E-B72A-66119C61BAAB}"/>
              </a:ext>
            </a:extLst>
          </p:cNvPr>
          <p:cNvSpPr>
            <a:spLocks noGrp="1"/>
          </p:cNvSpPr>
          <p:nvPr>
            <p:ph type="title"/>
          </p:nvPr>
        </p:nvSpPr>
        <p:spPr/>
        <p:txBody>
          <a:bodyPr/>
          <a:lstStyle/>
          <a:p>
            <a:r>
              <a:rPr lang="en-US" dirty="0"/>
              <a:t>Let’s Chat: Evidence of ED Skills</a:t>
            </a:r>
          </a:p>
        </p:txBody>
      </p:sp>
      <p:sp>
        <p:nvSpPr>
          <p:cNvPr id="3" name="Content Placeholder 2">
            <a:extLst>
              <a:ext uri="{FF2B5EF4-FFF2-40B4-BE49-F238E27FC236}">
                <a16:creationId xmlns:a16="http://schemas.microsoft.com/office/drawing/2014/main" id="{C4958415-A106-4329-936C-4D98FDE19E8F}"/>
              </a:ext>
            </a:extLst>
          </p:cNvPr>
          <p:cNvSpPr>
            <a:spLocks noGrp="1"/>
          </p:cNvSpPr>
          <p:nvPr>
            <p:ph idx="1"/>
          </p:nvPr>
        </p:nvSpPr>
        <p:spPr/>
        <p:txBody>
          <a:bodyPr/>
          <a:lstStyle/>
          <a:p>
            <a:r>
              <a:rPr lang="en-US" dirty="0"/>
              <a:t>CVs and résumés</a:t>
            </a:r>
          </a:p>
          <a:p>
            <a:r>
              <a:rPr lang="en-US" dirty="0"/>
              <a:t>Publications and presentations</a:t>
            </a:r>
          </a:p>
          <a:p>
            <a:r>
              <a:rPr lang="en-US" dirty="0"/>
              <a:t>Portfolio of artifacts</a:t>
            </a:r>
          </a:p>
          <a:p>
            <a:r>
              <a:rPr lang="en-US" dirty="0"/>
              <a:t>Blog posts</a:t>
            </a:r>
          </a:p>
          <a:p>
            <a:r>
              <a:rPr lang="en-US" dirty="0"/>
              <a:t>Testimonials and feedback</a:t>
            </a:r>
          </a:p>
          <a:p>
            <a:r>
              <a:rPr lang="en-US" dirty="0"/>
              <a:t>LinkedIn skills endorsements</a:t>
            </a:r>
          </a:p>
          <a:p>
            <a:r>
              <a:rPr lang="en-US" dirty="0"/>
              <a:t>Emails (smile file)</a:t>
            </a:r>
          </a:p>
          <a:p>
            <a:pPr marL="0" indent="0">
              <a:buNone/>
            </a:pPr>
            <a:endParaRPr lang="en-US" dirty="0"/>
          </a:p>
          <a:p>
            <a:pPr marL="0" indent="0">
              <a:buNone/>
            </a:pPr>
            <a:r>
              <a:rPr lang="en-US" b="1" dirty="0"/>
              <a:t>What else? What’s missing?</a:t>
            </a:r>
          </a:p>
        </p:txBody>
      </p:sp>
      <p:pic>
        <p:nvPicPr>
          <p:cNvPr id="1026" name="Picture 3" descr="Smiley faces from Pixabay (https://pixabay.com/illustrations/smilie-faces-smile-laugh-pleasure-495999/)">
            <a:extLst>
              <a:ext uri="{FF2B5EF4-FFF2-40B4-BE49-F238E27FC236}">
                <a16:creationId xmlns:a16="http://schemas.microsoft.com/office/drawing/2014/main" id="{601DEC2B-969C-46C9-8537-75E07B139D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688" r="14688"/>
          <a:stretch/>
        </p:blipFill>
        <p:spPr bwMode="auto">
          <a:xfrm>
            <a:off x="8714230" y="3382644"/>
            <a:ext cx="3017520" cy="3017520"/>
          </a:xfrm>
          <a:prstGeom prst="ellipse">
            <a:avLst/>
          </a:prstGeom>
          <a:noFill/>
          <a:extLst>
            <a:ext uri="{909E8E84-426E-40DD-AFC4-6F175D3DCCD1}">
              <a14:hiddenFill xmlns:a14="http://schemas.microsoft.com/office/drawing/2010/main">
                <a:solidFill>
                  <a:srgbClr val="FFFFFF"/>
                </a:solidFill>
              </a14:hiddenFill>
            </a:ext>
          </a:extLst>
        </p:spPr>
      </p:pic>
      <p:sp>
        <p:nvSpPr>
          <p:cNvPr id="4" name="Slide Number Placeholder 4">
            <a:extLst>
              <a:ext uri="{FF2B5EF4-FFF2-40B4-BE49-F238E27FC236}">
                <a16:creationId xmlns:a16="http://schemas.microsoft.com/office/drawing/2014/main" id="{EFF24E18-D280-4847-B237-815C18477727}"/>
              </a:ext>
            </a:extLst>
          </p:cNvPr>
          <p:cNvSpPr>
            <a:spLocks noGrp="1"/>
          </p:cNvSpPr>
          <p:nvPr>
            <p:ph type="sldNum" sz="quarter" idx="12"/>
          </p:nvPr>
        </p:nvSpPr>
        <p:spPr/>
        <p:txBody>
          <a:bodyPr/>
          <a:lstStyle/>
          <a:p>
            <a:fld id="{F7EF4615-944C-4495-A598-F3C83E6C4501}" type="slidenum">
              <a:rPr lang="en-CA" smtClean="0"/>
              <a:t>17</a:t>
            </a:fld>
            <a:endParaRPr lang="en-CA" dirty="0"/>
          </a:p>
        </p:txBody>
      </p:sp>
    </p:spTree>
    <p:extLst>
      <p:ext uri="{BB962C8B-B14F-4D97-AF65-F5344CB8AC3E}">
        <p14:creationId xmlns:p14="http://schemas.microsoft.com/office/powerpoint/2010/main" val="1137388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6C96E-F456-4C1D-9E1F-A7953A4D247E}"/>
              </a:ext>
            </a:extLst>
          </p:cNvPr>
          <p:cNvSpPr>
            <a:spLocks noGrp="1"/>
          </p:cNvSpPr>
          <p:nvPr>
            <p:ph type="title"/>
          </p:nvPr>
        </p:nvSpPr>
        <p:spPr/>
        <p:txBody>
          <a:bodyPr/>
          <a:lstStyle/>
          <a:p>
            <a:r>
              <a:rPr lang="en-US" dirty="0"/>
              <a:t>Skills Management Matrix</a:t>
            </a:r>
          </a:p>
        </p:txBody>
      </p:sp>
      <p:graphicFrame>
        <p:nvGraphicFramePr>
          <p:cNvPr id="6" name="Table 2">
            <a:extLst>
              <a:ext uri="{FF2B5EF4-FFF2-40B4-BE49-F238E27FC236}">
                <a16:creationId xmlns:a16="http://schemas.microsoft.com/office/drawing/2014/main" id="{B27E313B-39FC-469B-99E6-07037E4CC6E4}"/>
              </a:ext>
            </a:extLst>
          </p:cNvPr>
          <p:cNvGraphicFramePr>
            <a:graphicFrameLocks/>
          </p:cNvGraphicFramePr>
          <p:nvPr>
            <p:extLst>
              <p:ext uri="{D42A27DB-BD31-4B8C-83A1-F6EECF244321}">
                <p14:modId xmlns:p14="http://schemas.microsoft.com/office/powerpoint/2010/main" val="490160063"/>
              </p:ext>
            </p:extLst>
          </p:nvPr>
        </p:nvGraphicFramePr>
        <p:xfrm>
          <a:off x="457201" y="1371600"/>
          <a:ext cx="8229600" cy="420624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280260559"/>
                    </a:ext>
                  </a:extLst>
                </a:gridCol>
                <a:gridCol w="4114800">
                  <a:extLst>
                    <a:ext uri="{9D8B030D-6E8A-4147-A177-3AD203B41FA5}">
                      <a16:colId xmlns:a16="http://schemas.microsoft.com/office/drawing/2014/main" val="2273934215"/>
                    </a:ext>
                  </a:extLst>
                </a:gridCol>
              </a:tblGrid>
              <a:tr h="2103120">
                <a:tc>
                  <a:txBody>
                    <a:bodyPr/>
                    <a:lstStyle/>
                    <a:p>
                      <a:pPr algn="ctr"/>
                      <a:r>
                        <a:rPr lang="en-CA" sz="2400" b="0" dirty="0"/>
                        <a:t> </a:t>
                      </a:r>
                      <a:r>
                        <a:rPr lang="en-CA" sz="2400" b="1" dirty="0"/>
                        <a:t>Job Diversification</a:t>
                      </a:r>
                    </a:p>
                    <a:p>
                      <a:pPr algn="ctr"/>
                      <a:r>
                        <a:rPr lang="en-CA" sz="1800" b="0" dirty="0"/>
                        <a:t>Diversifying the Existing Skillset</a:t>
                      </a:r>
                    </a:p>
                  </a:txBody>
                  <a:tcPr anchor="ctr">
                    <a:lnL w="12700" cmpd="sng">
                      <a:noFill/>
                    </a:lnL>
                    <a:lnR w="38100" cap="flat" cmpd="sng" algn="ctr">
                      <a:solidFill>
                        <a:schemeClr val="tx1">
                          <a:lumMod val="50000"/>
                          <a:lumOff val="50000"/>
                        </a:schemeClr>
                      </a:solidFill>
                      <a:prstDash val="solid"/>
                      <a:round/>
                      <a:headEnd type="none" w="med" len="med"/>
                      <a:tailEnd type="none" w="med" len="med"/>
                    </a:lnR>
                    <a:lnT w="12700" cmpd="sng">
                      <a:noFill/>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CA" sz="2400" b="1" dirty="0"/>
                        <a:t>Career Change</a:t>
                      </a:r>
                    </a:p>
                    <a:p>
                      <a:pPr algn="ctr"/>
                      <a:r>
                        <a:rPr lang="en-CA" sz="1800" b="0" dirty="0"/>
                        <a:t>Building a Brand New Skillset</a:t>
                      </a:r>
                    </a:p>
                  </a:txBody>
                  <a:tcPr anchor="ctr">
                    <a:lnL w="38100" cap="flat" cmpd="sng" algn="ctr">
                      <a:solidFill>
                        <a:schemeClr val="tx1">
                          <a:lumMod val="50000"/>
                          <a:lumOff val="50000"/>
                        </a:schemeClr>
                      </a:solidFill>
                      <a:prstDash val="solid"/>
                      <a:round/>
                      <a:headEnd type="none" w="med" len="med"/>
                      <a:tailEnd type="none" w="med" len="med"/>
                    </a:lnL>
                    <a:lnR w="12700" cmpd="sng">
                      <a:noFill/>
                    </a:lnR>
                    <a:lnT w="12700" cmpd="sng">
                      <a:noFill/>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378454343"/>
                  </a:ext>
                </a:extLst>
              </a:tr>
              <a:tr h="2103120">
                <a:tc>
                  <a:txBody>
                    <a:bodyPr/>
                    <a:lstStyle/>
                    <a:p>
                      <a:pPr algn="ctr"/>
                      <a:r>
                        <a:rPr lang="en-CA" sz="2400" b="1" dirty="0"/>
                        <a:t>Job Excellence</a:t>
                      </a:r>
                    </a:p>
                    <a:p>
                      <a:pPr algn="ctr"/>
                      <a:r>
                        <a:rPr lang="en-CA" sz="1800" b="0" dirty="0"/>
                        <a:t>Perfecting the Existing Skillset</a:t>
                      </a:r>
                    </a:p>
                  </a:txBody>
                  <a:tcPr anchor="ctr">
                    <a:lnL w="12700" cmpd="sng">
                      <a:noFill/>
                    </a:lnL>
                    <a:lnR w="38100" cap="flat" cmpd="sng" algn="ctr">
                      <a:solidFill>
                        <a:schemeClr val="tx1">
                          <a:lumMod val="50000"/>
                          <a:lumOff val="50000"/>
                        </a:schemeClr>
                      </a:solidFill>
                      <a:prstDash val="solid"/>
                      <a:round/>
                      <a:headEnd type="none" w="med" len="med"/>
                      <a:tailEnd type="none" w="med" len="med"/>
                    </a:lnR>
                    <a:lnT w="381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CA" sz="2400" b="1" dirty="0"/>
                        <a:t>Job Enhancement</a:t>
                      </a:r>
                    </a:p>
                    <a:p>
                      <a:pPr algn="ctr"/>
                      <a:r>
                        <a:rPr lang="en-CA" sz="1800" b="0" dirty="0"/>
                        <a:t>Extending the Existing Skillset</a:t>
                      </a:r>
                    </a:p>
                  </a:txBody>
                  <a:tcPr anchor="ctr">
                    <a:lnL w="38100" cap="flat" cmpd="sng" algn="ctr">
                      <a:solidFill>
                        <a:schemeClr val="tx1">
                          <a:lumMod val="50000"/>
                          <a:lumOff val="50000"/>
                        </a:schemeClr>
                      </a:solidFill>
                      <a:prstDash val="solid"/>
                      <a:round/>
                      <a:headEnd type="none" w="med" len="med"/>
                      <a:tailEnd type="none" w="med" len="med"/>
                    </a:lnL>
                    <a:lnR w="12700" cmpd="sng">
                      <a:noFill/>
                    </a:lnR>
                    <a:lnT w="381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554344768"/>
                  </a:ext>
                </a:extLst>
              </a:tr>
            </a:tbl>
          </a:graphicData>
        </a:graphic>
      </p:graphicFrame>
      <p:sp>
        <p:nvSpPr>
          <p:cNvPr id="5" name="Content Placeholder 3">
            <a:extLst>
              <a:ext uri="{FF2B5EF4-FFF2-40B4-BE49-F238E27FC236}">
                <a16:creationId xmlns:a16="http://schemas.microsoft.com/office/drawing/2014/main" id="{C658AFF7-9A2C-457F-A656-C26C27D38429}"/>
              </a:ext>
            </a:extLst>
          </p:cNvPr>
          <p:cNvSpPr txBox="1">
            <a:spLocks/>
          </p:cNvSpPr>
          <p:nvPr/>
        </p:nvSpPr>
        <p:spPr>
          <a:xfrm>
            <a:off x="457200" y="5851524"/>
            <a:ext cx="8229600" cy="548640"/>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err="1"/>
              <a:t>Chukhlomin</a:t>
            </a:r>
            <a:r>
              <a:rPr lang="en-US" sz="1800" dirty="0"/>
              <a:t>, V. (2018). </a:t>
            </a:r>
            <a:r>
              <a:rPr lang="en-US" sz="1800" i="1" dirty="0"/>
              <a:t>How to Get Skilled: A Brief Introduction to Individual Skills Management. </a:t>
            </a:r>
            <a:r>
              <a:rPr lang="en-US" sz="1800" dirty="0"/>
              <a:t>Upward Mobility Books.</a:t>
            </a:r>
          </a:p>
        </p:txBody>
      </p:sp>
      <p:sp>
        <p:nvSpPr>
          <p:cNvPr id="4" name="Slide Number Placeholder 4">
            <a:extLst>
              <a:ext uri="{FF2B5EF4-FFF2-40B4-BE49-F238E27FC236}">
                <a16:creationId xmlns:a16="http://schemas.microsoft.com/office/drawing/2014/main" id="{F9221C1B-5FE2-4AD9-873B-1E4223F48A01}"/>
              </a:ext>
            </a:extLst>
          </p:cNvPr>
          <p:cNvSpPr>
            <a:spLocks noGrp="1"/>
          </p:cNvSpPr>
          <p:nvPr>
            <p:ph type="sldNum" sz="quarter" idx="12"/>
          </p:nvPr>
        </p:nvSpPr>
        <p:spPr/>
        <p:txBody>
          <a:bodyPr/>
          <a:lstStyle/>
          <a:p>
            <a:fld id="{F7EF4615-944C-4495-A598-F3C83E6C4501}" type="slidenum">
              <a:rPr lang="en-CA" smtClean="0"/>
              <a:pPr/>
              <a:t>18</a:t>
            </a:fld>
            <a:endParaRPr lang="en-CA" dirty="0"/>
          </a:p>
        </p:txBody>
      </p:sp>
    </p:spTree>
    <p:extLst>
      <p:ext uri="{BB962C8B-B14F-4D97-AF65-F5344CB8AC3E}">
        <p14:creationId xmlns:p14="http://schemas.microsoft.com/office/powerpoint/2010/main" val="1706645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DC5682A-3FFA-4FB2-BA98-93DBC5BB50BE}"/>
              </a:ext>
            </a:extLst>
          </p:cNvPr>
          <p:cNvSpPr>
            <a:spLocks noGrp="1"/>
          </p:cNvSpPr>
          <p:nvPr>
            <p:ph type="title"/>
          </p:nvPr>
        </p:nvSpPr>
        <p:spPr/>
        <p:txBody>
          <a:bodyPr/>
          <a:lstStyle/>
          <a:p>
            <a:r>
              <a:rPr lang="en-US" dirty="0"/>
              <a:t>Go forth and be a GOAT* !</a:t>
            </a:r>
          </a:p>
        </p:txBody>
      </p:sp>
      <p:sp>
        <p:nvSpPr>
          <p:cNvPr id="4" name="Content Placeholder 2">
            <a:extLst>
              <a:ext uri="{FF2B5EF4-FFF2-40B4-BE49-F238E27FC236}">
                <a16:creationId xmlns:a16="http://schemas.microsoft.com/office/drawing/2014/main" id="{E096F715-2F18-4152-A688-13807C82AE1F}"/>
              </a:ext>
            </a:extLst>
          </p:cNvPr>
          <p:cNvSpPr>
            <a:spLocks noGrp="1"/>
          </p:cNvSpPr>
          <p:nvPr>
            <p:ph idx="1"/>
          </p:nvPr>
        </p:nvSpPr>
        <p:spPr/>
        <p:txBody>
          <a:bodyPr/>
          <a:lstStyle/>
          <a:p>
            <a:pPr marL="0" indent="0">
              <a:buNone/>
            </a:pPr>
            <a:r>
              <a:rPr lang="en-US" dirty="0"/>
              <a:t>*Greatest Of All Time</a:t>
            </a:r>
          </a:p>
        </p:txBody>
      </p:sp>
      <p:pic>
        <p:nvPicPr>
          <p:cNvPr id="6" name="Picture 3" descr="Goat from Pixabay (https://pixabay.com/photos/bitch-goat-isolated-farm-animal-3760983/)">
            <a:extLst>
              <a:ext uri="{FF2B5EF4-FFF2-40B4-BE49-F238E27FC236}">
                <a16:creationId xmlns:a16="http://schemas.microsoft.com/office/drawing/2014/main" id="{37543580-1AC3-46C3-A79F-23B1099495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16443"/>
            <a:ext cx="6908800" cy="504155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79097245-1E4D-4394-8A53-D7EE17212030}"/>
              </a:ext>
            </a:extLst>
          </p:cNvPr>
          <p:cNvSpPr>
            <a:spLocks noGrp="1"/>
          </p:cNvSpPr>
          <p:nvPr>
            <p:ph type="sldNum" sz="quarter" idx="12"/>
          </p:nvPr>
        </p:nvSpPr>
        <p:spPr/>
        <p:txBody>
          <a:bodyPr/>
          <a:lstStyle/>
          <a:p>
            <a:fld id="{F7EF4615-944C-4495-A598-F3C83E6C4501}" type="slidenum">
              <a:rPr lang="en-CA" smtClean="0"/>
              <a:t>19</a:t>
            </a:fld>
            <a:endParaRPr lang="en-CA" dirty="0"/>
          </a:p>
        </p:txBody>
      </p:sp>
    </p:spTree>
    <p:extLst>
      <p:ext uri="{BB962C8B-B14F-4D97-AF65-F5344CB8AC3E}">
        <p14:creationId xmlns:p14="http://schemas.microsoft.com/office/powerpoint/2010/main" val="2706889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6FD67-F6C2-4D87-9A42-28960C8FBCF4}"/>
              </a:ext>
            </a:extLst>
          </p:cNvPr>
          <p:cNvSpPr>
            <a:spLocks noGrp="1"/>
          </p:cNvSpPr>
          <p:nvPr>
            <p:ph type="ctrTitle"/>
          </p:nvPr>
        </p:nvSpPr>
        <p:spPr/>
        <p:txBody>
          <a:bodyPr>
            <a:normAutofit/>
          </a:bodyPr>
          <a:lstStyle/>
          <a:p>
            <a:r>
              <a:rPr lang="en-US" sz="5400" dirty="0"/>
              <a:t>Developing and Managing Educational Development (ED) Skills</a:t>
            </a:r>
          </a:p>
        </p:txBody>
      </p:sp>
      <p:sp>
        <p:nvSpPr>
          <p:cNvPr id="3" name="Subtitle 2">
            <a:extLst>
              <a:ext uri="{FF2B5EF4-FFF2-40B4-BE49-F238E27FC236}">
                <a16:creationId xmlns:a16="http://schemas.microsoft.com/office/drawing/2014/main" id="{F964168E-3FD6-4D98-9144-86783E76168C}"/>
              </a:ext>
            </a:extLst>
          </p:cNvPr>
          <p:cNvSpPr>
            <a:spLocks noGrp="1"/>
          </p:cNvSpPr>
          <p:nvPr>
            <p:ph type="subTitle" idx="1"/>
          </p:nvPr>
        </p:nvSpPr>
        <p:spPr/>
        <p:txBody>
          <a:bodyPr>
            <a:normAutofit/>
          </a:bodyPr>
          <a:lstStyle/>
          <a:p>
            <a:r>
              <a:rPr lang="en-US" sz="2800" b="1" dirty="0"/>
              <a:t>ED Institute 2022 Week 2</a:t>
            </a:r>
            <a:br>
              <a:rPr lang="en-US" sz="2800" dirty="0"/>
            </a:br>
            <a:r>
              <a:rPr lang="en-US" sz="2800" dirty="0" err="1"/>
              <a:t>Véronique</a:t>
            </a:r>
            <a:r>
              <a:rPr lang="en-US" sz="2800" dirty="0"/>
              <a:t> Brulé, McGill University</a:t>
            </a:r>
            <a:br>
              <a:rPr lang="en-US" sz="2800" dirty="0"/>
            </a:br>
            <a:r>
              <a:rPr lang="en-US" sz="2800" dirty="0"/>
              <a:t>Samantha Chang, University of Toronto</a:t>
            </a:r>
          </a:p>
        </p:txBody>
      </p:sp>
    </p:spTree>
    <p:extLst>
      <p:ext uri="{BB962C8B-B14F-4D97-AF65-F5344CB8AC3E}">
        <p14:creationId xmlns:p14="http://schemas.microsoft.com/office/powerpoint/2010/main" val="2672326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5374E-B220-4A39-8ADC-CB095F27B19B}"/>
              </a:ext>
            </a:extLst>
          </p:cNvPr>
          <p:cNvSpPr>
            <a:spLocks noGrp="1"/>
          </p:cNvSpPr>
          <p:nvPr>
            <p:ph type="title"/>
          </p:nvPr>
        </p:nvSpPr>
        <p:spPr/>
        <p:txBody>
          <a:bodyPr/>
          <a:lstStyle/>
          <a:p>
            <a:r>
              <a:rPr lang="en-US" dirty="0"/>
              <a:t>Further Reading</a:t>
            </a:r>
          </a:p>
        </p:txBody>
      </p:sp>
      <p:sp>
        <p:nvSpPr>
          <p:cNvPr id="3" name="Content Placeholder 2">
            <a:extLst>
              <a:ext uri="{FF2B5EF4-FFF2-40B4-BE49-F238E27FC236}">
                <a16:creationId xmlns:a16="http://schemas.microsoft.com/office/drawing/2014/main" id="{E4F3E4B9-6ECE-4D2E-B1DA-2F8A405BCCDE}"/>
              </a:ext>
            </a:extLst>
          </p:cNvPr>
          <p:cNvSpPr>
            <a:spLocks noGrp="1"/>
          </p:cNvSpPr>
          <p:nvPr>
            <p:ph idx="1"/>
          </p:nvPr>
        </p:nvSpPr>
        <p:spPr/>
        <p:txBody>
          <a:bodyPr>
            <a:normAutofit/>
          </a:bodyPr>
          <a:lstStyle/>
          <a:p>
            <a:pPr marL="457200" indent="-457200">
              <a:buNone/>
            </a:pPr>
            <a:r>
              <a:rPr lang="en-US" sz="2200" dirty="0" err="1"/>
              <a:t>Bortolin</a:t>
            </a:r>
            <a:r>
              <a:rPr lang="en-US" sz="2200" dirty="0"/>
              <a:t>, K. (2017). </a:t>
            </a:r>
            <a:r>
              <a:rPr lang="en-US" sz="2200" i="1" dirty="0">
                <a:hlinkClick r:id="rId2"/>
              </a:rPr>
              <a:t>A Day in the Life of an Educational Developer</a:t>
            </a:r>
            <a:r>
              <a:rPr lang="en-US" sz="2200" dirty="0"/>
              <a:t>. Learning Design for Deep Learning.</a:t>
            </a:r>
          </a:p>
          <a:p>
            <a:pPr marL="457200" indent="-457200">
              <a:buNone/>
            </a:pPr>
            <a:r>
              <a:rPr lang="en-US" sz="2200" dirty="0"/>
              <a:t>Chang, S., D’Amico, C., &amp; </a:t>
            </a:r>
            <a:r>
              <a:rPr lang="en-US" sz="2200" dirty="0" err="1"/>
              <a:t>Kasprzak</a:t>
            </a:r>
            <a:r>
              <a:rPr lang="en-US" sz="2200" dirty="0"/>
              <a:t>, M. (2022). </a:t>
            </a:r>
            <a:r>
              <a:rPr lang="en-US" sz="2200" i="1" dirty="0">
                <a:hlinkClick r:id="rId3"/>
              </a:rPr>
              <a:t>Finding Your Voice in Educational Development</a:t>
            </a:r>
            <a:r>
              <a:rPr lang="en-US" sz="2200" dirty="0"/>
              <a:t>. University Affairs.</a:t>
            </a:r>
          </a:p>
          <a:p>
            <a:pPr marL="457200" indent="-457200">
              <a:buNone/>
            </a:pPr>
            <a:r>
              <a:rPr lang="en-US" sz="2200" dirty="0"/>
              <a:t>Knaack, L. (2017). </a:t>
            </a:r>
            <a:r>
              <a:rPr lang="en-US" sz="2200" dirty="0">
                <a:hlinkClick r:id="rId4"/>
              </a:rPr>
              <a:t>Educational Developer: Characteristics, Skills, Knowledge, and Abilities</a:t>
            </a:r>
            <a:r>
              <a:rPr lang="en-US" sz="2200" dirty="0"/>
              <a:t>. Vancouver Island University.</a:t>
            </a:r>
          </a:p>
          <a:p>
            <a:pPr marL="457200" indent="-457200">
              <a:buNone/>
            </a:pPr>
            <a:r>
              <a:rPr lang="en-US" sz="2200" dirty="0"/>
              <a:t>Knaack, L. (2017). </a:t>
            </a:r>
            <a:r>
              <a:rPr lang="en-US" sz="2200" dirty="0">
                <a:hlinkClick r:id="rId5"/>
              </a:rPr>
              <a:t>Senior Educational Developer/Learning Consultant: Characteristics, Skills, Knowledge, and Abilities</a:t>
            </a:r>
            <a:r>
              <a:rPr lang="en-US" sz="2200" dirty="0"/>
              <a:t>. Vancouver Island University.</a:t>
            </a:r>
          </a:p>
          <a:p>
            <a:pPr marL="457200" indent="-457200">
              <a:buNone/>
            </a:pPr>
            <a:r>
              <a:rPr lang="en-US" sz="2200" dirty="0"/>
              <a:t>McDonald, J., Kenny, N., </a:t>
            </a:r>
            <a:r>
              <a:rPr lang="en-US" sz="2200" dirty="0" err="1"/>
              <a:t>Kustra</a:t>
            </a:r>
            <a:r>
              <a:rPr lang="en-US" sz="2200" dirty="0"/>
              <a:t>, E., Dawson, D., Iqbal, I., </a:t>
            </a:r>
            <a:r>
              <a:rPr lang="en-US" sz="2200" dirty="0" err="1"/>
              <a:t>Borin</a:t>
            </a:r>
            <a:r>
              <a:rPr lang="en-US" sz="2200" dirty="0"/>
              <a:t>, P., &amp; Chan, J. (2016). </a:t>
            </a:r>
            <a:r>
              <a:rPr lang="en-US" sz="2200" i="1" dirty="0">
                <a:hlinkClick r:id="rId6"/>
              </a:rPr>
              <a:t>Educational Development Guide Series: No. 1. The Educational Developer’s Portfolio</a:t>
            </a:r>
            <a:r>
              <a:rPr lang="en-US" sz="2200" dirty="0"/>
              <a:t>. Ottawa, Canada: Educational Developers Caucus.</a:t>
            </a:r>
          </a:p>
          <a:p>
            <a:pPr marL="457200" indent="-457200">
              <a:buNone/>
            </a:pPr>
            <a:r>
              <a:rPr lang="en-US" sz="2200" dirty="0"/>
              <a:t>POD Network. </a:t>
            </a:r>
            <a:r>
              <a:rPr lang="en-US" sz="2200" i="1" dirty="0">
                <a:hlinkClick r:id="rId7"/>
              </a:rPr>
              <a:t>Getting Started in an Educational Development Career</a:t>
            </a:r>
            <a:r>
              <a:rPr lang="en-US" sz="2200" i="1" dirty="0"/>
              <a:t>.</a:t>
            </a:r>
            <a:endParaRPr lang="en-US" sz="2200" dirty="0"/>
          </a:p>
          <a:p>
            <a:pPr marL="457200" indent="-457200">
              <a:buNone/>
            </a:pPr>
            <a:r>
              <a:rPr lang="en-US" sz="2200" dirty="0"/>
              <a:t>Popovic, C., &amp; Smart, F. (2020). </a:t>
            </a:r>
            <a:r>
              <a:rPr lang="en-US" sz="2200" i="1" dirty="0">
                <a:hlinkClick r:id="rId8"/>
              </a:rPr>
              <a:t>Educational Developers Thinking Allowed</a:t>
            </a:r>
            <a:r>
              <a:rPr lang="en-US" sz="2200" i="1" dirty="0"/>
              <a:t>.</a:t>
            </a:r>
            <a:r>
              <a:rPr lang="en-US" sz="2200" dirty="0"/>
              <a:t> York University.</a:t>
            </a:r>
          </a:p>
        </p:txBody>
      </p:sp>
      <p:sp>
        <p:nvSpPr>
          <p:cNvPr id="4" name="Slide Number Placeholder 3">
            <a:extLst>
              <a:ext uri="{FF2B5EF4-FFF2-40B4-BE49-F238E27FC236}">
                <a16:creationId xmlns:a16="http://schemas.microsoft.com/office/drawing/2014/main" id="{79023B68-3954-454B-80D2-9DC44190B50E}"/>
              </a:ext>
            </a:extLst>
          </p:cNvPr>
          <p:cNvSpPr>
            <a:spLocks noGrp="1"/>
          </p:cNvSpPr>
          <p:nvPr>
            <p:ph type="sldNum" sz="quarter" idx="12"/>
          </p:nvPr>
        </p:nvSpPr>
        <p:spPr/>
        <p:txBody>
          <a:bodyPr/>
          <a:lstStyle/>
          <a:p>
            <a:fld id="{F7EF4615-944C-4495-A598-F3C83E6C4501}" type="slidenum">
              <a:rPr lang="en-CA" smtClean="0"/>
              <a:t>20</a:t>
            </a:fld>
            <a:endParaRPr lang="en-CA" dirty="0"/>
          </a:p>
        </p:txBody>
      </p:sp>
    </p:spTree>
    <p:extLst>
      <p:ext uri="{BB962C8B-B14F-4D97-AF65-F5344CB8AC3E}">
        <p14:creationId xmlns:p14="http://schemas.microsoft.com/office/powerpoint/2010/main" val="2235048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F34F9-D774-4ED7-8C73-2DE9FCB5E45A}"/>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3EAB19A3-AD84-48EA-9BD3-2E29D279A614}"/>
              </a:ext>
            </a:extLst>
          </p:cNvPr>
          <p:cNvSpPr>
            <a:spLocks noGrp="1"/>
          </p:cNvSpPr>
          <p:nvPr>
            <p:ph idx="1"/>
          </p:nvPr>
        </p:nvSpPr>
        <p:spPr/>
        <p:txBody>
          <a:bodyPr/>
          <a:lstStyle/>
          <a:p>
            <a:pPr marL="0" indent="0">
              <a:spcBef>
                <a:spcPts val="600"/>
              </a:spcBef>
              <a:buFont typeface="Arial" panose="020B0604020202020204" pitchFamily="34" charset="0"/>
              <a:buNone/>
            </a:pPr>
            <a:r>
              <a:rPr lang="en-US" b="1" dirty="0"/>
              <a:t>Wednesday, May 25, 1–2:30 pm EDT</a:t>
            </a:r>
          </a:p>
          <a:p>
            <a:pPr marL="0" indent="0">
              <a:spcBef>
                <a:spcPts val="600"/>
              </a:spcBef>
              <a:buFont typeface="Arial" panose="020B0604020202020204" pitchFamily="34" charset="0"/>
              <a:buNone/>
            </a:pPr>
            <a:r>
              <a:rPr lang="en-US" dirty="0"/>
              <a:t>Establishing, Expanding, and Strengthening Your Professional Network</a:t>
            </a:r>
          </a:p>
          <a:p>
            <a:pPr marL="0" indent="0">
              <a:spcBef>
                <a:spcPts val="600"/>
              </a:spcBef>
              <a:buFont typeface="Arial" panose="020B0604020202020204" pitchFamily="34" charset="0"/>
              <a:buNone/>
            </a:pPr>
            <a:endParaRPr lang="en-US" dirty="0"/>
          </a:p>
          <a:p>
            <a:pPr marL="0" indent="0">
              <a:spcBef>
                <a:spcPts val="600"/>
              </a:spcBef>
              <a:buFont typeface="Arial" panose="020B0604020202020204" pitchFamily="34" charset="0"/>
              <a:buNone/>
            </a:pPr>
            <a:r>
              <a:rPr lang="en-US" b="1" dirty="0"/>
              <a:t>Wednesday, June 1, 1–2:30 pm EDT </a:t>
            </a:r>
          </a:p>
          <a:p>
            <a:pPr marL="0" indent="0">
              <a:spcBef>
                <a:spcPts val="600"/>
              </a:spcBef>
              <a:buFont typeface="Arial" panose="020B0604020202020204" pitchFamily="34" charset="0"/>
              <a:buNone/>
            </a:pPr>
            <a:r>
              <a:rPr lang="en-US" dirty="0"/>
              <a:t>Equity, Diversity, Inclusion and Educational Development</a:t>
            </a:r>
          </a:p>
          <a:p>
            <a:pPr marL="0" indent="0">
              <a:spcBef>
                <a:spcPts val="600"/>
              </a:spcBef>
              <a:buFont typeface="Arial" panose="020B0604020202020204" pitchFamily="34" charset="0"/>
              <a:buNone/>
            </a:pPr>
            <a:endParaRPr lang="en-US" dirty="0"/>
          </a:p>
          <a:p>
            <a:pPr marL="0" indent="0">
              <a:spcBef>
                <a:spcPts val="600"/>
              </a:spcBef>
              <a:buFont typeface="Arial" panose="020B0604020202020204" pitchFamily="34" charset="0"/>
              <a:buNone/>
            </a:pPr>
            <a:r>
              <a:rPr lang="en-US" b="1" dirty="0">
                <a:hlinkClick r:id="rId2"/>
              </a:rPr>
              <a:t>edinstitute2022.opened.ca</a:t>
            </a:r>
            <a:endParaRPr lang="en-US" b="1" dirty="0"/>
          </a:p>
        </p:txBody>
      </p:sp>
      <p:sp>
        <p:nvSpPr>
          <p:cNvPr id="4" name="Slide Number Placeholder 3">
            <a:extLst>
              <a:ext uri="{FF2B5EF4-FFF2-40B4-BE49-F238E27FC236}">
                <a16:creationId xmlns:a16="http://schemas.microsoft.com/office/drawing/2014/main" id="{EB2BF9F2-6334-4C56-AEA1-BCADBBC12FD8}"/>
              </a:ext>
            </a:extLst>
          </p:cNvPr>
          <p:cNvSpPr>
            <a:spLocks noGrp="1"/>
          </p:cNvSpPr>
          <p:nvPr>
            <p:ph type="sldNum" sz="quarter" idx="12"/>
          </p:nvPr>
        </p:nvSpPr>
        <p:spPr/>
        <p:txBody>
          <a:bodyPr/>
          <a:lstStyle/>
          <a:p>
            <a:fld id="{F7EF4615-944C-4495-A598-F3C83E6C4501}" type="slidenum">
              <a:rPr lang="en-CA" smtClean="0">
                <a:solidFill>
                  <a:schemeClr val="tx1"/>
                </a:solidFill>
              </a:rPr>
              <a:pPr/>
              <a:t>21</a:t>
            </a:fld>
            <a:endParaRPr lang="en-CA" dirty="0">
              <a:solidFill>
                <a:schemeClr val="tx1"/>
              </a:solidFill>
            </a:endParaRPr>
          </a:p>
        </p:txBody>
      </p:sp>
    </p:spTree>
    <p:extLst>
      <p:ext uri="{BB962C8B-B14F-4D97-AF65-F5344CB8AC3E}">
        <p14:creationId xmlns:p14="http://schemas.microsoft.com/office/powerpoint/2010/main" val="3455204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697B4-79AF-41A8-A2FD-5C580554286F}"/>
              </a:ext>
            </a:extLst>
          </p:cNvPr>
          <p:cNvSpPr>
            <a:spLocks noGrp="1"/>
          </p:cNvSpPr>
          <p:nvPr>
            <p:ph type="title"/>
          </p:nvPr>
        </p:nvSpPr>
        <p:spPr/>
        <p:txBody>
          <a:bodyPr/>
          <a:lstStyle/>
          <a:p>
            <a:r>
              <a:rPr lang="en-CA" dirty="0"/>
              <a:t>Land Acknowledgement</a:t>
            </a:r>
          </a:p>
        </p:txBody>
      </p:sp>
      <p:sp>
        <p:nvSpPr>
          <p:cNvPr id="3" name="Content Placeholder 2">
            <a:extLst>
              <a:ext uri="{FF2B5EF4-FFF2-40B4-BE49-F238E27FC236}">
                <a16:creationId xmlns:a16="http://schemas.microsoft.com/office/drawing/2014/main" id="{BCC337AC-D711-48DE-9A32-DC7CCD449D23}"/>
              </a:ext>
            </a:extLst>
          </p:cNvPr>
          <p:cNvSpPr>
            <a:spLocks noGrp="1"/>
          </p:cNvSpPr>
          <p:nvPr>
            <p:ph idx="1"/>
          </p:nvPr>
        </p:nvSpPr>
        <p:spPr>
          <a:xfrm>
            <a:off x="457200" y="1371599"/>
            <a:ext cx="8229600" cy="2705879"/>
          </a:xfrm>
        </p:spPr>
        <p:txBody>
          <a:bodyPr>
            <a:noAutofit/>
          </a:bodyPr>
          <a:lstStyle/>
          <a:p>
            <a:pPr marL="0" indent="0">
              <a:lnSpc>
                <a:spcPct val="100000"/>
              </a:lnSpc>
              <a:spcBef>
                <a:spcPts val="0"/>
              </a:spcBef>
              <a:buNone/>
            </a:pPr>
            <a:r>
              <a:rPr lang="en-US" sz="2700" dirty="0"/>
              <a:t>Although we are gathered together virtually, we acknowledge the diverse lands from which we are participating, which have long served as sites of meeting and exchange amongst Indigenous peoples. We acknowledge and thank the diverse Indigenous peoples whose presence marks this space.</a:t>
            </a:r>
          </a:p>
        </p:txBody>
      </p:sp>
      <p:sp>
        <p:nvSpPr>
          <p:cNvPr id="5" name="Content Placeholder 3">
            <a:extLst>
              <a:ext uri="{FF2B5EF4-FFF2-40B4-BE49-F238E27FC236}">
                <a16:creationId xmlns:a16="http://schemas.microsoft.com/office/drawing/2014/main" id="{88B88CED-0D38-4768-A53B-34FEC8B53F37}"/>
              </a:ext>
            </a:extLst>
          </p:cNvPr>
          <p:cNvSpPr txBox="1">
            <a:spLocks/>
          </p:cNvSpPr>
          <p:nvPr/>
        </p:nvSpPr>
        <p:spPr>
          <a:xfrm>
            <a:off x="457201" y="4351797"/>
            <a:ext cx="8229600" cy="2048367"/>
          </a:xfrm>
          <a:prstGeom prst="rect">
            <a:avLst/>
          </a:prstGeom>
          <a:solidFill>
            <a:schemeClr val="accent1">
              <a:lumMod val="40000"/>
              <a:lumOff val="60000"/>
            </a:schemeClr>
          </a:solidFill>
        </p:spPr>
        <p:txBody>
          <a:bodyPr lIns="182880" tIns="182880" rIns="182880" bIns="18288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700" b="1" dirty="0"/>
              <a:t>Please share with us in the chat, </a:t>
            </a:r>
            <a:r>
              <a:rPr lang="en-US" sz="2700" dirty="0"/>
              <a:t>whose lands are you joining us from today? Is there a resource that you wish to share to help us learn more about the lands you are joining us from?</a:t>
            </a:r>
          </a:p>
        </p:txBody>
      </p:sp>
      <p:sp>
        <p:nvSpPr>
          <p:cNvPr id="4" name="Slide Number Placeholder 4">
            <a:extLst>
              <a:ext uri="{FF2B5EF4-FFF2-40B4-BE49-F238E27FC236}">
                <a16:creationId xmlns:a16="http://schemas.microsoft.com/office/drawing/2014/main" id="{CF4ED068-5640-45A1-B029-FEF2EEBF34D7}"/>
              </a:ext>
            </a:extLst>
          </p:cNvPr>
          <p:cNvSpPr>
            <a:spLocks noGrp="1"/>
          </p:cNvSpPr>
          <p:nvPr>
            <p:ph type="sldNum" sz="quarter" idx="12"/>
          </p:nvPr>
        </p:nvSpPr>
        <p:spPr/>
        <p:txBody>
          <a:bodyPr/>
          <a:lstStyle/>
          <a:p>
            <a:fld id="{F7EF4615-944C-4495-A598-F3C83E6C4501}" type="slidenum">
              <a:rPr lang="en-CA" smtClean="0"/>
              <a:pPr/>
              <a:t>3</a:t>
            </a:fld>
            <a:endParaRPr lang="en-CA" dirty="0"/>
          </a:p>
        </p:txBody>
      </p:sp>
    </p:spTree>
    <p:extLst>
      <p:ext uri="{BB962C8B-B14F-4D97-AF65-F5344CB8AC3E}">
        <p14:creationId xmlns:p14="http://schemas.microsoft.com/office/powerpoint/2010/main" val="1921397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D2CD1-F1A9-4FCB-98F9-D7BB5DBED12C}"/>
              </a:ext>
            </a:extLst>
          </p:cNvPr>
          <p:cNvSpPr>
            <a:spLocks noGrp="1"/>
          </p:cNvSpPr>
          <p:nvPr>
            <p:ph type="title"/>
          </p:nvPr>
        </p:nvSpPr>
        <p:spPr/>
        <p:txBody>
          <a:bodyPr/>
          <a:lstStyle/>
          <a:p>
            <a:r>
              <a:rPr lang="en-CA" dirty="0"/>
              <a:t>Access Check*</a:t>
            </a:r>
          </a:p>
        </p:txBody>
      </p:sp>
      <p:sp>
        <p:nvSpPr>
          <p:cNvPr id="3" name="Content Placeholder 2">
            <a:extLst>
              <a:ext uri="{FF2B5EF4-FFF2-40B4-BE49-F238E27FC236}">
                <a16:creationId xmlns:a16="http://schemas.microsoft.com/office/drawing/2014/main" id="{66828FE4-C2F9-4818-A0D0-4B6031B8350C}"/>
              </a:ext>
            </a:extLst>
          </p:cNvPr>
          <p:cNvSpPr>
            <a:spLocks noGrp="1"/>
          </p:cNvSpPr>
          <p:nvPr>
            <p:ph sz="half" idx="1"/>
          </p:nvPr>
        </p:nvSpPr>
        <p:spPr>
          <a:xfrm>
            <a:off x="457198" y="1371599"/>
            <a:ext cx="6400800" cy="5028565"/>
          </a:xfrm>
        </p:spPr>
        <p:txBody>
          <a:bodyPr>
            <a:noAutofit/>
          </a:bodyPr>
          <a:lstStyle/>
          <a:p>
            <a:pPr marL="0" indent="0">
              <a:lnSpc>
                <a:spcPct val="110000"/>
              </a:lnSpc>
              <a:spcBef>
                <a:spcPts val="0"/>
              </a:spcBef>
              <a:spcAft>
                <a:spcPts val="0"/>
              </a:spcAft>
              <a:buNone/>
            </a:pPr>
            <a:r>
              <a:rPr lang="en-US" sz="2400" dirty="0">
                <a:solidFill>
                  <a:srgbClr val="0E101A"/>
                </a:solidFill>
                <a:effectLst/>
              </a:rPr>
              <a:t>We understand access to be a shared responsibility between everyone in this space. We are striving to create an accessible space that reduces the need for you to disclose a disability or impairment to obtain an accommodation. In doing this together, we welcome disability, and the changes it brings, into our space.</a:t>
            </a:r>
          </a:p>
          <a:p>
            <a:pPr marL="0" indent="0">
              <a:lnSpc>
                <a:spcPct val="110000"/>
              </a:lnSpc>
              <a:spcBef>
                <a:spcPts val="0"/>
              </a:spcBef>
              <a:spcAft>
                <a:spcPts val="0"/>
              </a:spcAft>
              <a:buNone/>
            </a:pPr>
            <a:endParaRPr lang="en-US" sz="2400" dirty="0">
              <a:solidFill>
                <a:srgbClr val="0E101A"/>
              </a:solidFill>
            </a:endParaRPr>
          </a:p>
          <a:p>
            <a:pPr marL="0" indent="0">
              <a:lnSpc>
                <a:spcPct val="110000"/>
              </a:lnSpc>
              <a:spcBef>
                <a:spcPts val="0"/>
              </a:spcBef>
              <a:spcAft>
                <a:spcPts val="0"/>
              </a:spcAft>
              <a:buNone/>
            </a:pPr>
            <a:r>
              <a:rPr lang="en-US" sz="2400" dirty="0">
                <a:solidFill>
                  <a:srgbClr val="0E101A"/>
                </a:solidFill>
                <a:effectLst/>
              </a:rPr>
              <a:t>*Adapted from the University of Toronto’s Centre for Teaching Support &amp; Innovation, 2020.</a:t>
            </a:r>
          </a:p>
        </p:txBody>
      </p:sp>
      <p:sp>
        <p:nvSpPr>
          <p:cNvPr id="4" name="Content Placeholder 3">
            <a:extLst>
              <a:ext uri="{FF2B5EF4-FFF2-40B4-BE49-F238E27FC236}">
                <a16:creationId xmlns:a16="http://schemas.microsoft.com/office/drawing/2014/main" id="{3E52BFCE-3D91-4C12-8FA7-6196DB30B3D8}"/>
              </a:ext>
            </a:extLst>
          </p:cNvPr>
          <p:cNvSpPr>
            <a:spLocks noGrp="1"/>
          </p:cNvSpPr>
          <p:nvPr>
            <p:ph sz="half" idx="2"/>
          </p:nvPr>
        </p:nvSpPr>
        <p:spPr>
          <a:xfrm>
            <a:off x="7213600" y="1378038"/>
            <a:ext cx="4571999" cy="5028564"/>
          </a:xfrm>
          <a:solidFill>
            <a:schemeClr val="accent1">
              <a:lumMod val="40000"/>
              <a:lumOff val="60000"/>
            </a:schemeClr>
          </a:solidFill>
        </p:spPr>
        <p:txBody>
          <a:bodyPr lIns="182880" tIns="182880" rIns="182880" bIns="182880">
            <a:noAutofit/>
          </a:bodyPr>
          <a:lstStyle/>
          <a:p>
            <a:pPr marL="0" indent="0">
              <a:lnSpc>
                <a:spcPct val="100000"/>
              </a:lnSpc>
              <a:spcBef>
                <a:spcPts val="0"/>
              </a:spcBef>
              <a:buNone/>
            </a:pPr>
            <a:r>
              <a:rPr lang="en-US" sz="2400" dirty="0"/>
              <a:t>Is there anything about the setup that we should address now?</a:t>
            </a:r>
          </a:p>
          <a:p>
            <a:pPr marL="0" indent="0">
              <a:lnSpc>
                <a:spcPct val="100000"/>
              </a:lnSpc>
              <a:spcBef>
                <a:spcPts val="0"/>
              </a:spcBef>
              <a:buNone/>
            </a:pPr>
            <a:endParaRPr lang="en-US" sz="2400" dirty="0"/>
          </a:p>
          <a:p>
            <a:pPr marL="0" indent="0">
              <a:lnSpc>
                <a:spcPct val="100000"/>
              </a:lnSpc>
              <a:spcBef>
                <a:spcPts val="0"/>
              </a:spcBef>
              <a:buNone/>
            </a:pPr>
            <a:r>
              <a:rPr lang="en-US" sz="2400" dirty="0"/>
              <a:t>Are there any other access needs that might affect your participation in the session that we could also address?</a:t>
            </a:r>
          </a:p>
          <a:p>
            <a:pPr marL="0" indent="0">
              <a:lnSpc>
                <a:spcPct val="100000"/>
              </a:lnSpc>
              <a:spcBef>
                <a:spcPts val="0"/>
              </a:spcBef>
              <a:buNone/>
            </a:pPr>
            <a:endParaRPr lang="en-US" sz="2400" dirty="0"/>
          </a:p>
          <a:p>
            <a:pPr marL="0" indent="0">
              <a:lnSpc>
                <a:spcPct val="100000"/>
              </a:lnSpc>
              <a:spcBef>
                <a:spcPts val="0"/>
              </a:spcBef>
              <a:buNone/>
            </a:pPr>
            <a:r>
              <a:rPr lang="en-US" sz="2400" dirty="0"/>
              <a:t>Please let us know in the chat or send a private message to the host or co-hosts.</a:t>
            </a:r>
          </a:p>
        </p:txBody>
      </p:sp>
      <p:sp>
        <p:nvSpPr>
          <p:cNvPr id="5" name="Slide Number Placeholder 4">
            <a:extLst>
              <a:ext uri="{FF2B5EF4-FFF2-40B4-BE49-F238E27FC236}">
                <a16:creationId xmlns:a16="http://schemas.microsoft.com/office/drawing/2014/main" id="{2A26AEC0-ADEE-49DB-A649-446032AB18A1}"/>
              </a:ext>
            </a:extLst>
          </p:cNvPr>
          <p:cNvSpPr>
            <a:spLocks noGrp="1"/>
          </p:cNvSpPr>
          <p:nvPr>
            <p:ph type="sldNum" sz="quarter" idx="12"/>
          </p:nvPr>
        </p:nvSpPr>
        <p:spPr/>
        <p:txBody>
          <a:bodyPr/>
          <a:lstStyle/>
          <a:p>
            <a:fld id="{F7EF4615-944C-4495-A598-F3C83E6C4501}" type="slidenum">
              <a:rPr lang="en-CA" smtClean="0"/>
              <a:t>4</a:t>
            </a:fld>
            <a:endParaRPr lang="en-CA" dirty="0"/>
          </a:p>
        </p:txBody>
      </p:sp>
    </p:spTree>
    <p:extLst>
      <p:ext uri="{BB962C8B-B14F-4D97-AF65-F5344CB8AC3E}">
        <p14:creationId xmlns:p14="http://schemas.microsoft.com/office/powerpoint/2010/main" val="1864235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445EF-742F-490F-A508-41D619072B37}"/>
              </a:ext>
            </a:extLst>
          </p:cNvPr>
          <p:cNvSpPr>
            <a:spLocks noGrp="1"/>
          </p:cNvSpPr>
          <p:nvPr>
            <p:ph type="title"/>
          </p:nvPr>
        </p:nvSpPr>
        <p:spPr/>
        <p:txBody>
          <a:bodyPr/>
          <a:lstStyle/>
          <a:p>
            <a:r>
              <a:rPr lang="en-CA" dirty="0"/>
              <a:t>Today’s Agenda</a:t>
            </a:r>
          </a:p>
        </p:txBody>
      </p:sp>
      <p:sp>
        <p:nvSpPr>
          <p:cNvPr id="3" name="Content Placeholder 2">
            <a:extLst>
              <a:ext uri="{FF2B5EF4-FFF2-40B4-BE49-F238E27FC236}">
                <a16:creationId xmlns:a16="http://schemas.microsoft.com/office/drawing/2014/main" id="{CD88FBDF-0075-441C-8B29-57849F5696FE}"/>
              </a:ext>
            </a:extLst>
          </p:cNvPr>
          <p:cNvSpPr>
            <a:spLocks noGrp="1"/>
          </p:cNvSpPr>
          <p:nvPr>
            <p:ph idx="1"/>
          </p:nvPr>
        </p:nvSpPr>
        <p:spPr/>
        <p:txBody>
          <a:bodyPr/>
          <a:lstStyle/>
          <a:p>
            <a:pPr marL="514350" indent="-514350">
              <a:buAutoNum type="arabicPeriod"/>
            </a:pPr>
            <a:r>
              <a:rPr lang="en-CA" dirty="0"/>
              <a:t>Identifying and Developing Educational ED Skills</a:t>
            </a:r>
          </a:p>
          <a:p>
            <a:pPr marL="514350" indent="-514350">
              <a:buAutoNum type="arabicPeriod"/>
            </a:pPr>
            <a:endParaRPr lang="en-CA" dirty="0"/>
          </a:p>
          <a:p>
            <a:pPr marL="514350" indent="-514350">
              <a:buAutoNum type="arabicPeriod"/>
            </a:pPr>
            <a:r>
              <a:rPr lang="en-CA" dirty="0"/>
              <a:t>Acquiring ED Skills: Learning from Our Colleagues</a:t>
            </a:r>
          </a:p>
          <a:p>
            <a:pPr marL="514350" indent="-514350">
              <a:buAutoNum type="arabicPeriod"/>
            </a:pPr>
            <a:endParaRPr lang="en-CA" dirty="0"/>
          </a:p>
          <a:p>
            <a:pPr marL="514350" indent="-514350">
              <a:buAutoNum type="arabicPeriod"/>
            </a:pPr>
            <a:r>
              <a:rPr lang="en-CA" dirty="0"/>
              <a:t>Organizing, Presenting, and Managing ED Skills</a:t>
            </a:r>
          </a:p>
        </p:txBody>
      </p:sp>
      <p:sp>
        <p:nvSpPr>
          <p:cNvPr id="4" name="Slide Number Placeholder 3">
            <a:extLst>
              <a:ext uri="{FF2B5EF4-FFF2-40B4-BE49-F238E27FC236}">
                <a16:creationId xmlns:a16="http://schemas.microsoft.com/office/drawing/2014/main" id="{086A3994-DB9F-4D6F-9B67-292753B28B0F}"/>
              </a:ext>
            </a:extLst>
          </p:cNvPr>
          <p:cNvSpPr>
            <a:spLocks noGrp="1"/>
          </p:cNvSpPr>
          <p:nvPr>
            <p:ph type="sldNum" sz="quarter" idx="12"/>
          </p:nvPr>
        </p:nvSpPr>
        <p:spPr/>
        <p:txBody>
          <a:bodyPr/>
          <a:lstStyle/>
          <a:p>
            <a:fld id="{F7EF4615-944C-4495-A598-F3C83E6C4501}" type="slidenum">
              <a:rPr lang="en-CA" smtClean="0"/>
              <a:pPr/>
              <a:t>5</a:t>
            </a:fld>
            <a:endParaRPr lang="en-CA" dirty="0"/>
          </a:p>
        </p:txBody>
      </p:sp>
    </p:spTree>
    <p:extLst>
      <p:ext uri="{BB962C8B-B14F-4D97-AF65-F5344CB8AC3E}">
        <p14:creationId xmlns:p14="http://schemas.microsoft.com/office/powerpoint/2010/main" val="846997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6D0BA-E60B-4240-B449-7BB2B640907E}"/>
              </a:ext>
            </a:extLst>
          </p:cNvPr>
          <p:cNvSpPr>
            <a:spLocks noGrp="1"/>
          </p:cNvSpPr>
          <p:nvPr>
            <p:ph type="ctrTitle"/>
          </p:nvPr>
        </p:nvSpPr>
        <p:spPr>
          <a:xfrm>
            <a:off x="1828800" y="2057400"/>
            <a:ext cx="7498080" cy="2743200"/>
          </a:xfrm>
        </p:spPr>
        <p:txBody>
          <a:bodyPr>
            <a:normAutofit/>
          </a:bodyPr>
          <a:lstStyle/>
          <a:p>
            <a:r>
              <a:rPr lang="en-CA" sz="3600" dirty="0"/>
              <a:t>Identifying and Developing ED Skills</a:t>
            </a:r>
          </a:p>
        </p:txBody>
      </p:sp>
      <p:sp>
        <p:nvSpPr>
          <p:cNvPr id="4" name="TextBox 2">
            <a:extLst>
              <a:ext uri="{FF2B5EF4-FFF2-40B4-BE49-F238E27FC236}">
                <a16:creationId xmlns:a16="http://schemas.microsoft.com/office/drawing/2014/main" id="{8B6339CC-B0CC-4722-B167-2361B832DDF4}"/>
              </a:ext>
            </a:extLst>
          </p:cNvPr>
          <p:cNvSpPr txBox="1"/>
          <p:nvPr/>
        </p:nvSpPr>
        <p:spPr>
          <a:xfrm>
            <a:off x="457200" y="2240280"/>
            <a:ext cx="1188720" cy="2377440"/>
          </a:xfrm>
          <a:prstGeom prst="rect">
            <a:avLst/>
          </a:prstGeom>
          <a:noFill/>
        </p:spPr>
        <p:txBody>
          <a:bodyPr wrap="square" lIns="0" tIns="0" rIns="0" bIns="0" rtlCol="0">
            <a:spAutoFit/>
          </a:bodyPr>
          <a:lstStyle/>
          <a:p>
            <a:pPr algn="ctr"/>
            <a:r>
              <a:rPr lang="en-CA" sz="15000" b="1" dirty="0">
                <a:solidFill>
                  <a:srgbClr val="00B050"/>
                </a:solidFill>
              </a:rPr>
              <a:t>1</a:t>
            </a:r>
            <a:endParaRPr lang="en-CA" sz="15000" b="0" dirty="0">
              <a:solidFill>
                <a:srgbClr val="00B050"/>
              </a:solidFill>
            </a:endParaRPr>
          </a:p>
        </p:txBody>
      </p:sp>
      <p:sp>
        <p:nvSpPr>
          <p:cNvPr id="3" name="Slide Number Placeholder 3">
            <a:extLst>
              <a:ext uri="{FF2B5EF4-FFF2-40B4-BE49-F238E27FC236}">
                <a16:creationId xmlns:a16="http://schemas.microsoft.com/office/drawing/2014/main" id="{5865EBFE-CC01-4905-A855-C9B198581822}"/>
              </a:ext>
            </a:extLst>
          </p:cNvPr>
          <p:cNvSpPr>
            <a:spLocks noGrp="1"/>
          </p:cNvSpPr>
          <p:nvPr>
            <p:ph type="sldNum" sz="quarter" idx="4"/>
          </p:nvPr>
        </p:nvSpPr>
        <p:spPr/>
        <p:txBody>
          <a:bodyPr/>
          <a:lstStyle/>
          <a:p>
            <a:fld id="{F7EF4615-944C-4495-A598-F3C83E6C4501}" type="slidenum">
              <a:rPr lang="en-CA" smtClean="0"/>
              <a:pPr/>
              <a:t>6</a:t>
            </a:fld>
            <a:endParaRPr lang="en-CA" dirty="0"/>
          </a:p>
        </p:txBody>
      </p:sp>
    </p:spTree>
    <p:extLst>
      <p:ext uri="{BB962C8B-B14F-4D97-AF65-F5344CB8AC3E}">
        <p14:creationId xmlns:p14="http://schemas.microsoft.com/office/powerpoint/2010/main" val="1557403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277FA-F25F-4648-8871-309BE494C6A7}"/>
              </a:ext>
            </a:extLst>
          </p:cNvPr>
          <p:cNvSpPr>
            <a:spLocks noGrp="1"/>
          </p:cNvSpPr>
          <p:nvPr>
            <p:ph type="title"/>
          </p:nvPr>
        </p:nvSpPr>
        <p:spPr/>
        <p:txBody>
          <a:bodyPr/>
          <a:lstStyle/>
          <a:p>
            <a:r>
              <a:rPr lang="en-US" dirty="0"/>
              <a:t>Padlet Recap: Ed Skills in Job Postings</a:t>
            </a:r>
          </a:p>
        </p:txBody>
      </p:sp>
      <p:pic>
        <p:nvPicPr>
          <p:cNvPr id="6" name="Picture 2" descr="ED Institute Week 2 — Highlighting Skills* in ED Job Postings Padlet wall.">
            <a:extLst>
              <a:ext uri="{FF2B5EF4-FFF2-40B4-BE49-F238E27FC236}">
                <a16:creationId xmlns:a16="http://schemas.microsoft.com/office/drawing/2014/main" id="{0D87666D-C947-4304-BA96-26D71ABF8FFE}"/>
              </a:ext>
            </a:extLst>
          </p:cNvPr>
          <p:cNvPicPr>
            <a:picLocks noChangeAspect="1"/>
          </p:cNvPicPr>
          <p:nvPr/>
        </p:nvPicPr>
        <p:blipFill rotWithShape="1">
          <a:blip r:embed="rId3"/>
          <a:srcRect t="15556" b="20560"/>
          <a:stretch/>
        </p:blipFill>
        <p:spPr>
          <a:xfrm>
            <a:off x="457198" y="1371601"/>
            <a:ext cx="11274552" cy="5028563"/>
          </a:xfrm>
          <a:prstGeom prst="rect">
            <a:avLst/>
          </a:prstGeom>
        </p:spPr>
      </p:pic>
      <p:sp>
        <p:nvSpPr>
          <p:cNvPr id="4" name="Slide Number Placeholder 4">
            <a:extLst>
              <a:ext uri="{FF2B5EF4-FFF2-40B4-BE49-F238E27FC236}">
                <a16:creationId xmlns:a16="http://schemas.microsoft.com/office/drawing/2014/main" id="{0FE9AAEC-6D2C-425E-9764-5A895B99D26C}"/>
              </a:ext>
            </a:extLst>
          </p:cNvPr>
          <p:cNvSpPr>
            <a:spLocks noGrp="1"/>
          </p:cNvSpPr>
          <p:nvPr>
            <p:ph type="sldNum" sz="quarter" idx="12"/>
          </p:nvPr>
        </p:nvSpPr>
        <p:spPr/>
        <p:txBody>
          <a:bodyPr/>
          <a:lstStyle/>
          <a:p>
            <a:fld id="{F7EF4615-944C-4495-A598-F3C83E6C4501}" type="slidenum">
              <a:rPr lang="en-CA" smtClean="0">
                <a:solidFill>
                  <a:schemeClr val="bg1"/>
                </a:solidFill>
              </a:rPr>
              <a:t>7</a:t>
            </a:fld>
            <a:endParaRPr lang="en-CA" dirty="0">
              <a:solidFill>
                <a:schemeClr val="bg1"/>
              </a:solidFill>
            </a:endParaRPr>
          </a:p>
        </p:txBody>
      </p:sp>
    </p:spTree>
    <p:extLst>
      <p:ext uri="{BB962C8B-B14F-4D97-AF65-F5344CB8AC3E}">
        <p14:creationId xmlns:p14="http://schemas.microsoft.com/office/powerpoint/2010/main" val="130100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6C96E-F456-4C1D-9E1F-A7953A4D247E}"/>
              </a:ext>
            </a:extLst>
          </p:cNvPr>
          <p:cNvSpPr>
            <a:spLocks noGrp="1"/>
          </p:cNvSpPr>
          <p:nvPr>
            <p:ph type="title"/>
          </p:nvPr>
        </p:nvSpPr>
        <p:spPr/>
        <p:txBody>
          <a:bodyPr/>
          <a:lstStyle/>
          <a:p>
            <a:r>
              <a:rPr lang="en-US" dirty="0"/>
              <a:t>Skills Development Matrix</a:t>
            </a:r>
          </a:p>
        </p:txBody>
      </p:sp>
      <p:graphicFrame>
        <p:nvGraphicFramePr>
          <p:cNvPr id="5" name="Table 2">
            <a:extLst>
              <a:ext uri="{FF2B5EF4-FFF2-40B4-BE49-F238E27FC236}">
                <a16:creationId xmlns:a16="http://schemas.microsoft.com/office/drawing/2014/main" id="{07C6C6A6-4104-4A24-A6F4-59DDEE4A749A}"/>
              </a:ext>
            </a:extLst>
          </p:cNvPr>
          <p:cNvGraphicFramePr>
            <a:graphicFrameLocks noGrp="1"/>
          </p:cNvGraphicFramePr>
          <p:nvPr>
            <p:ph idx="1"/>
            <p:extLst>
              <p:ext uri="{D42A27DB-BD31-4B8C-83A1-F6EECF244321}">
                <p14:modId xmlns:p14="http://schemas.microsoft.com/office/powerpoint/2010/main" val="4057297116"/>
              </p:ext>
            </p:extLst>
          </p:nvPr>
        </p:nvGraphicFramePr>
        <p:xfrm>
          <a:off x="457201" y="1371601"/>
          <a:ext cx="8229599" cy="3840480"/>
        </p:xfrm>
        <a:graphic>
          <a:graphicData uri="http://schemas.openxmlformats.org/drawingml/2006/table">
            <a:tbl>
              <a:tblPr firstRow="1" bandRow="1">
                <a:tableStyleId>{5940675A-B579-460E-94D1-54222C63F5DA}</a:tableStyleId>
              </a:tblPr>
              <a:tblGrid>
                <a:gridCol w="1317237">
                  <a:extLst>
                    <a:ext uri="{9D8B030D-6E8A-4147-A177-3AD203B41FA5}">
                      <a16:colId xmlns:a16="http://schemas.microsoft.com/office/drawing/2014/main" val="391075097"/>
                    </a:ext>
                  </a:extLst>
                </a:gridCol>
                <a:gridCol w="3456181">
                  <a:extLst>
                    <a:ext uri="{9D8B030D-6E8A-4147-A177-3AD203B41FA5}">
                      <a16:colId xmlns:a16="http://schemas.microsoft.com/office/drawing/2014/main" val="2280260559"/>
                    </a:ext>
                  </a:extLst>
                </a:gridCol>
                <a:gridCol w="3456181">
                  <a:extLst>
                    <a:ext uri="{9D8B030D-6E8A-4147-A177-3AD203B41FA5}">
                      <a16:colId xmlns:a16="http://schemas.microsoft.com/office/drawing/2014/main" val="2273934215"/>
                    </a:ext>
                  </a:extLst>
                </a:gridCol>
              </a:tblGrid>
              <a:tr h="461560">
                <a:tc>
                  <a:txBody>
                    <a:bodyPr/>
                    <a:lstStyle/>
                    <a:p>
                      <a:endParaRPr lang="en-CA" sz="2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CA" sz="2400" dirty="0"/>
                        <a:t>Short term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CA" sz="2400" dirty="0"/>
                        <a:t>Long term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11558060"/>
                  </a:ext>
                </a:extLst>
              </a:tr>
              <a:tr h="1689460">
                <a:tc>
                  <a:txBody>
                    <a:bodyPr/>
                    <a:lstStyle/>
                    <a:p>
                      <a:pPr algn="ctr"/>
                      <a:r>
                        <a:rPr lang="en-CA" sz="2400" dirty="0"/>
                        <a:t>Need to have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CA" sz="2400" dirty="0"/>
                        <a:t> </a:t>
                      </a:r>
                    </a:p>
                  </a:txBody>
                  <a:tcPr anchor="ctr">
                    <a:lnL w="12700" cmpd="sng">
                      <a:noFill/>
                    </a:lnL>
                    <a:lnR w="38100" cap="flat" cmpd="sng" algn="ctr">
                      <a:solidFill>
                        <a:schemeClr val="tx1">
                          <a:lumMod val="50000"/>
                          <a:lumOff val="50000"/>
                        </a:schemeClr>
                      </a:solidFill>
                      <a:prstDash val="solid"/>
                      <a:round/>
                      <a:headEnd type="none" w="med" len="med"/>
                      <a:tailEnd type="none" w="med" len="med"/>
                    </a:lnR>
                    <a:lnT w="12700" cmpd="sng">
                      <a:noFill/>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lang="en-CA" sz="2400" dirty="0"/>
                    </a:p>
                  </a:txBody>
                  <a:tcPr anchor="ctr">
                    <a:lnL w="38100" cap="flat" cmpd="sng" algn="ctr">
                      <a:solidFill>
                        <a:schemeClr val="tx1">
                          <a:lumMod val="50000"/>
                          <a:lumOff val="50000"/>
                        </a:schemeClr>
                      </a:solidFill>
                      <a:prstDash val="solid"/>
                      <a:round/>
                      <a:headEnd type="none" w="med" len="med"/>
                      <a:tailEnd type="none" w="med" len="med"/>
                    </a:lnL>
                    <a:lnR w="12700" cmpd="sng">
                      <a:noFill/>
                    </a:lnR>
                    <a:lnT w="12700" cmpd="sng">
                      <a:noFill/>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378454343"/>
                  </a:ext>
                </a:extLst>
              </a:tr>
              <a:tr h="1689460">
                <a:tc>
                  <a:txBody>
                    <a:bodyPr/>
                    <a:lstStyle/>
                    <a:p>
                      <a:pPr algn="ctr"/>
                      <a:r>
                        <a:rPr lang="en-CA" sz="2400" dirty="0"/>
                        <a:t>Nice to have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CA" sz="2400" dirty="0"/>
                    </a:p>
                  </a:txBody>
                  <a:tcPr anchor="ctr">
                    <a:lnL w="12700" cmpd="sng">
                      <a:noFill/>
                    </a:lnL>
                    <a:lnR w="38100" cap="flat" cmpd="sng" algn="ctr">
                      <a:solidFill>
                        <a:schemeClr val="tx1">
                          <a:lumMod val="50000"/>
                          <a:lumOff val="50000"/>
                        </a:schemeClr>
                      </a:solidFill>
                      <a:prstDash val="solid"/>
                      <a:round/>
                      <a:headEnd type="none" w="med" len="med"/>
                      <a:tailEnd type="none" w="med" len="med"/>
                    </a:lnR>
                    <a:lnT w="381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endParaRPr lang="en-CA" sz="2400" dirty="0"/>
                    </a:p>
                  </a:txBody>
                  <a:tcPr anchor="ctr">
                    <a:lnL w="38100" cap="flat" cmpd="sng" algn="ctr">
                      <a:solidFill>
                        <a:schemeClr val="tx1">
                          <a:lumMod val="50000"/>
                          <a:lumOff val="50000"/>
                        </a:schemeClr>
                      </a:solidFill>
                      <a:prstDash val="solid"/>
                      <a:round/>
                      <a:headEnd type="none" w="med" len="med"/>
                      <a:tailEnd type="none" w="med" len="med"/>
                    </a:lnL>
                    <a:lnR w="12700" cmpd="sng">
                      <a:noFill/>
                    </a:lnR>
                    <a:lnT w="381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554344768"/>
                  </a:ext>
                </a:extLst>
              </a:tr>
            </a:tbl>
          </a:graphicData>
        </a:graphic>
      </p:graphicFrame>
      <p:sp>
        <p:nvSpPr>
          <p:cNvPr id="6" name="Content Placeholder 3">
            <a:extLst>
              <a:ext uri="{FF2B5EF4-FFF2-40B4-BE49-F238E27FC236}">
                <a16:creationId xmlns:a16="http://schemas.microsoft.com/office/drawing/2014/main" id="{8EB94097-1C57-4080-BACF-2E1C286EF50D}"/>
              </a:ext>
            </a:extLst>
          </p:cNvPr>
          <p:cNvSpPr txBox="1">
            <a:spLocks/>
          </p:cNvSpPr>
          <p:nvPr/>
        </p:nvSpPr>
        <p:spPr>
          <a:xfrm>
            <a:off x="457201" y="5577204"/>
            <a:ext cx="8229599" cy="822960"/>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Download</a:t>
            </a:r>
            <a:r>
              <a:rPr lang="en-US" dirty="0"/>
              <a:t> the Skills Development Matrix (DOCX or PDF) in the chat.</a:t>
            </a:r>
          </a:p>
        </p:txBody>
      </p:sp>
      <p:sp>
        <p:nvSpPr>
          <p:cNvPr id="4" name="Slide Number Placeholder 4">
            <a:extLst>
              <a:ext uri="{FF2B5EF4-FFF2-40B4-BE49-F238E27FC236}">
                <a16:creationId xmlns:a16="http://schemas.microsoft.com/office/drawing/2014/main" id="{F9221C1B-5FE2-4AD9-873B-1E4223F48A01}"/>
              </a:ext>
            </a:extLst>
          </p:cNvPr>
          <p:cNvSpPr>
            <a:spLocks noGrp="1"/>
          </p:cNvSpPr>
          <p:nvPr>
            <p:ph type="sldNum" sz="quarter" idx="12"/>
          </p:nvPr>
        </p:nvSpPr>
        <p:spPr/>
        <p:txBody>
          <a:bodyPr/>
          <a:lstStyle/>
          <a:p>
            <a:fld id="{F7EF4615-944C-4495-A598-F3C83E6C4501}" type="slidenum">
              <a:rPr lang="en-CA" smtClean="0"/>
              <a:pPr/>
              <a:t>8</a:t>
            </a:fld>
            <a:endParaRPr lang="en-CA" dirty="0"/>
          </a:p>
        </p:txBody>
      </p:sp>
    </p:spTree>
    <p:extLst>
      <p:ext uri="{BB962C8B-B14F-4D97-AF65-F5344CB8AC3E}">
        <p14:creationId xmlns:p14="http://schemas.microsoft.com/office/powerpoint/2010/main" val="4270075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92FDB-132F-47D9-9BC2-84DDE7FD9A86}"/>
              </a:ext>
            </a:extLst>
          </p:cNvPr>
          <p:cNvSpPr>
            <a:spLocks noGrp="1"/>
          </p:cNvSpPr>
          <p:nvPr>
            <p:ph type="title"/>
          </p:nvPr>
        </p:nvSpPr>
        <p:spPr/>
        <p:txBody>
          <a:bodyPr/>
          <a:lstStyle/>
          <a:p>
            <a:r>
              <a:rPr lang="en-US" dirty="0"/>
              <a:t>My Skills Development Matrix: Before</a:t>
            </a:r>
          </a:p>
        </p:txBody>
      </p:sp>
      <p:sp>
        <p:nvSpPr>
          <p:cNvPr id="3" name="Text Placeholder 2">
            <a:extLst>
              <a:ext uri="{FF2B5EF4-FFF2-40B4-BE49-F238E27FC236}">
                <a16:creationId xmlns:a16="http://schemas.microsoft.com/office/drawing/2014/main" id="{BEB99607-9D22-4808-9D97-DCF445D861F4}"/>
              </a:ext>
            </a:extLst>
          </p:cNvPr>
          <p:cNvSpPr>
            <a:spLocks noGrp="1"/>
          </p:cNvSpPr>
          <p:nvPr>
            <p:ph type="body" idx="1"/>
          </p:nvPr>
        </p:nvSpPr>
        <p:spPr/>
        <p:txBody>
          <a:bodyPr/>
          <a:lstStyle/>
          <a:p>
            <a:r>
              <a:rPr lang="en-US" dirty="0"/>
              <a:t>Before</a:t>
            </a:r>
          </a:p>
        </p:txBody>
      </p:sp>
      <p:graphicFrame>
        <p:nvGraphicFramePr>
          <p:cNvPr id="10" name="Content Placeholder 3">
            <a:extLst>
              <a:ext uri="{FF2B5EF4-FFF2-40B4-BE49-F238E27FC236}">
                <a16:creationId xmlns:a16="http://schemas.microsoft.com/office/drawing/2014/main" id="{1DA385F1-059C-4CC7-A8A3-0B48A9C0B392}"/>
              </a:ext>
            </a:extLst>
          </p:cNvPr>
          <p:cNvGraphicFramePr>
            <a:graphicFrameLocks/>
          </p:cNvGraphicFramePr>
          <p:nvPr>
            <p:extLst>
              <p:ext uri="{D42A27DB-BD31-4B8C-83A1-F6EECF244321}">
                <p14:modId xmlns:p14="http://schemas.microsoft.com/office/powerpoint/2010/main" val="362791243"/>
              </p:ext>
            </p:extLst>
          </p:nvPr>
        </p:nvGraphicFramePr>
        <p:xfrm>
          <a:off x="457198" y="2106613"/>
          <a:ext cx="5486398" cy="4304386"/>
        </p:xfrm>
        <a:graphic>
          <a:graphicData uri="http://schemas.openxmlformats.org/drawingml/2006/table">
            <a:tbl>
              <a:tblPr firstRow="1" bandRow="1">
                <a:tableStyleId>{5940675A-B579-460E-94D1-54222C63F5DA}</a:tableStyleId>
              </a:tblPr>
              <a:tblGrid>
                <a:gridCol w="1299028">
                  <a:extLst>
                    <a:ext uri="{9D8B030D-6E8A-4147-A177-3AD203B41FA5}">
                      <a16:colId xmlns:a16="http://schemas.microsoft.com/office/drawing/2014/main" val="391075097"/>
                    </a:ext>
                  </a:extLst>
                </a:gridCol>
                <a:gridCol w="2093685">
                  <a:extLst>
                    <a:ext uri="{9D8B030D-6E8A-4147-A177-3AD203B41FA5}">
                      <a16:colId xmlns:a16="http://schemas.microsoft.com/office/drawing/2014/main" val="2280260559"/>
                    </a:ext>
                  </a:extLst>
                </a:gridCol>
                <a:gridCol w="2093685">
                  <a:extLst>
                    <a:ext uri="{9D8B030D-6E8A-4147-A177-3AD203B41FA5}">
                      <a16:colId xmlns:a16="http://schemas.microsoft.com/office/drawing/2014/main" val="2273934215"/>
                    </a:ext>
                  </a:extLst>
                </a:gridCol>
              </a:tblGrid>
              <a:tr h="450493">
                <a:tc>
                  <a:txBody>
                    <a:bodyPr/>
                    <a:lstStyle/>
                    <a:p>
                      <a:endParaRPr lang="en-CA" sz="2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CA" sz="2400" dirty="0"/>
                        <a:t>Short term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CA" sz="2400" dirty="0"/>
                        <a:t>Long term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11558060"/>
                  </a:ext>
                </a:extLst>
              </a:tr>
              <a:tr h="1923593">
                <a:tc>
                  <a:txBody>
                    <a:bodyPr/>
                    <a:lstStyle/>
                    <a:p>
                      <a:pPr algn="ctr"/>
                      <a:r>
                        <a:rPr lang="en-CA" sz="2400" dirty="0"/>
                        <a:t>Need to have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CA" sz="2400" dirty="0"/>
                        <a:t> Lab pedagogy</a:t>
                      </a:r>
                    </a:p>
                  </a:txBody>
                  <a:tcPr anchor="ctr">
                    <a:lnL w="12700" cmpd="sng">
                      <a:noFill/>
                    </a:lnL>
                    <a:lnR w="38100" cap="flat" cmpd="sng" algn="ctr">
                      <a:solidFill>
                        <a:schemeClr val="tx1">
                          <a:lumMod val="50000"/>
                          <a:lumOff val="50000"/>
                        </a:schemeClr>
                      </a:solidFill>
                      <a:prstDash val="solid"/>
                      <a:round/>
                      <a:headEnd type="none" w="med" len="med"/>
                      <a:tailEnd type="none" w="med" len="med"/>
                    </a:lnR>
                    <a:lnT w="12700" cmpd="sng">
                      <a:noFill/>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CA" sz="2400" dirty="0"/>
                        <a:t>Technology</a:t>
                      </a:r>
                    </a:p>
                  </a:txBody>
                  <a:tcPr anchor="ctr">
                    <a:lnL w="38100" cap="flat" cmpd="sng" algn="ctr">
                      <a:solidFill>
                        <a:schemeClr val="tx1">
                          <a:lumMod val="50000"/>
                          <a:lumOff val="50000"/>
                        </a:schemeClr>
                      </a:solidFill>
                      <a:prstDash val="solid"/>
                      <a:round/>
                      <a:headEnd type="none" w="med" len="med"/>
                      <a:tailEnd type="none" w="med" len="med"/>
                    </a:lnL>
                    <a:lnR w="12700" cmpd="sng">
                      <a:noFill/>
                    </a:lnR>
                    <a:lnT w="12700" cmpd="sng">
                      <a:noFill/>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378454343"/>
                  </a:ext>
                </a:extLst>
              </a:tr>
              <a:tr h="1923593">
                <a:tc>
                  <a:txBody>
                    <a:bodyPr/>
                    <a:lstStyle/>
                    <a:p>
                      <a:pPr algn="ctr"/>
                      <a:r>
                        <a:rPr lang="en-CA" sz="2400" dirty="0"/>
                        <a:t>Nice to have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CA" sz="2400" dirty="0"/>
                        <a:t>Creativity</a:t>
                      </a:r>
                    </a:p>
                  </a:txBody>
                  <a:tcPr anchor="ctr">
                    <a:lnL w="12700" cmpd="sng">
                      <a:noFill/>
                    </a:lnL>
                    <a:lnR w="38100" cap="flat" cmpd="sng" algn="ctr">
                      <a:solidFill>
                        <a:schemeClr val="tx1">
                          <a:lumMod val="50000"/>
                          <a:lumOff val="50000"/>
                        </a:schemeClr>
                      </a:solidFill>
                      <a:prstDash val="solid"/>
                      <a:round/>
                      <a:headEnd type="none" w="med" len="med"/>
                      <a:tailEnd type="none" w="med" len="med"/>
                    </a:lnR>
                    <a:lnT w="381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CA" sz="2400" dirty="0"/>
                        <a:t>Change management</a:t>
                      </a:r>
                    </a:p>
                  </a:txBody>
                  <a:tcPr anchor="ctr">
                    <a:lnL w="38100" cap="flat" cmpd="sng" algn="ctr">
                      <a:solidFill>
                        <a:schemeClr val="tx1">
                          <a:lumMod val="50000"/>
                          <a:lumOff val="50000"/>
                        </a:schemeClr>
                      </a:solidFill>
                      <a:prstDash val="solid"/>
                      <a:round/>
                      <a:headEnd type="none" w="med" len="med"/>
                      <a:tailEnd type="none" w="med" len="med"/>
                    </a:lnL>
                    <a:lnR w="12700" cmpd="sng">
                      <a:noFill/>
                    </a:lnR>
                    <a:lnT w="381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554344768"/>
                  </a:ext>
                </a:extLst>
              </a:tr>
            </a:tbl>
          </a:graphicData>
        </a:graphic>
      </p:graphicFrame>
      <p:pic>
        <p:nvPicPr>
          <p:cNvPr id="1028" name="Picture 4" descr="Ross, Chandler, and Rachel from the TV show Friends trying to haul a large couch up an apartment stairwell. Ross yells out, &quot;PIVOT!&quot; as the couch becomes stuck in the tight split landing space.">
            <a:extLst>
              <a:ext uri="{FF2B5EF4-FFF2-40B4-BE49-F238E27FC236}">
                <a16:creationId xmlns:a16="http://schemas.microsoft.com/office/drawing/2014/main" id="{36BA885B-6B9D-49DD-9414-567B44729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6" y="4490759"/>
            <a:ext cx="3124121" cy="192024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a:extLst>
              <a:ext uri="{FF2B5EF4-FFF2-40B4-BE49-F238E27FC236}">
                <a16:creationId xmlns:a16="http://schemas.microsoft.com/office/drawing/2014/main" id="{E0C53004-B27A-476C-917A-CDCAF750D053}"/>
              </a:ext>
            </a:extLst>
          </p:cNvPr>
          <p:cNvSpPr>
            <a:spLocks noGrp="1"/>
          </p:cNvSpPr>
          <p:nvPr>
            <p:ph type="sldNum" sz="quarter" idx="12"/>
          </p:nvPr>
        </p:nvSpPr>
        <p:spPr/>
        <p:txBody>
          <a:bodyPr/>
          <a:lstStyle/>
          <a:p>
            <a:fld id="{F7EF4615-944C-4495-A598-F3C83E6C4501}" type="slidenum">
              <a:rPr lang="en-CA" smtClean="0"/>
              <a:t>9</a:t>
            </a:fld>
            <a:endParaRPr lang="en-CA" dirty="0"/>
          </a:p>
        </p:txBody>
      </p:sp>
    </p:spTree>
    <p:extLst>
      <p:ext uri="{BB962C8B-B14F-4D97-AF65-F5344CB8AC3E}">
        <p14:creationId xmlns:p14="http://schemas.microsoft.com/office/powerpoint/2010/main" val="1999624284"/>
      </p:ext>
    </p:extLst>
  </p:cSld>
  <p:clrMapOvr>
    <a:masterClrMapping/>
  </p:clrMapOvr>
</p:sld>
</file>

<file path=ppt/theme/theme1.xml><?xml version="1.0" encoding="utf-8"?>
<a:theme xmlns:a="http://schemas.openxmlformats.org/drawingml/2006/main" name="Office Theme">
  <a:themeElements>
    <a:clrScheme name="A&amp;S T&amp;L">
      <a:dk1>
        <a:sysClr val="windowText" lastClr="000000"/>
      </a:dk1>
      <a:lt1>
        <a:sysClr val="window" lastClr="FFFFFF"/>
      </a:lt1>
      <a:dk2>
        <a:srgbClr val="00204E"/>
      </a:dk2>
      <a:lt2>
        <a:srgbClr val="FFFFFF"/>
      </a:lt2>
      <a:accent1>
        <a:srgbClr val="FFE498"/>
      </a:accent1>
      <a:accent2>
        <a:srgbClr val="E31837"/>
      </a:accent2>
      <a:accent3>
        <a:srgbClr val="008BB0"/>
      </a:accent3>
      <a:accent4>
        <a:srgbClr val="7BA4D9"/>
      </a:accent4>
      <a:accent5>
        <a:srgbClr val="EACACD"/>
      </a:accent5>
      <a:accent6>
        <a:srgbClr val="DAE5CD"/>
      </a:accent6>
      <a:hlink>
        <a:srgbClr val="0563C1"/>
      </a:hlink>
      <a:folHlink>
        <a:srgbClr val="954F72"/>
      </a:folHlink>
    </a:clrScheme>
    <a:fontScheme name="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1060</TotalTime>
  <Words>1210</Words>
  <Application>Microsoft Office PowerPoint</Application>
  <PresentationFormat>Widescreen</PresentationFormat>
  <Paragraphs>192</Paragraphs>
  <Slides>21</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Roboto</vt:lpstr>
      <vt:lpstr>Office Theme</vt:lpstr>
      <vt:lpstr>Welcome! Before we get started…</vt:lpstr>
      <vt:lpstr>Developing and Managing Educational Development (ED) Skills</vt:lpstr>
      <vt:lpstr>Land Acknowledgement</vt:lpstr>
      <vt:lpstr>Access Check*</vt:lpstr>
      <vt:lpstr>Today’s Agenda</vt:lpstr>
      <vt:lpstr>Identifying and Developing ED Skills</vt:lpstr>
      <vt:lpstr>Padlet Recap: Ed Skills in Job Postings</vt:lpstr>
      <vt:lpstr>Skills Development Matrix</vt:lpstr>
      <vt:lpstr>My Skills Development Matrix: Before</vt:lpstr>
      <vt:lpstr>My Skills Development Matrix: After</vt:lpstr>
      <vt:lpstr>Acquiring ED Skills: Learning from Our Colleagues</vt:lpstr>
      <vt:lpstr>Our ED Panelists</vt:lpstr>
      <vt:lpstr>Panel Questions</vt:lpstr>
      <vt:lpstr>Organizing, Presenting, and Managing ED Skills</vt:lpstr>
      <vt:lpstr>The ED Portfolio Appendices</vt:lpstr>
      <vt:lpstr>Organizing ED Skills</vt:lpstr>
      <vt:lpstr>Let’s Chat: Evidence of ED Skills</vt:lpstr>
      <vt:lpstr>Skills Management Matrix</vt:lpstr>
      <vt:lpstr>Go forth and be a GOAT* !</vt:lpstr>
      <vt:lpstr>Further Reading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 Institute 2022 Week 2 Developing and Managing Educational Development (ED) Skills</dc:title>
  <dc:creator>Samantha Chang</dc:creator>
  <cp:keywords/>
  <cp:lastModifiedBy>Samantha Chang</cp:lastModifiedBy>
  <cp:revision>33</cp:revision>
  <dcterms:created xsi:type="dcterms:W3CDTF">2021-11-12T14:42:25Z</dcterms:created>
  <dcterms:modified xsi:type="dcterms:W3CDTF">2022-05-19T13:51:18Z</dcterms:modified>
</cp:coreProperties>
</file>