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5" r:id="rId2"/>
    <p:sldId id="256" r:id="rId3"/>
    <p:sldId id="264" r:id="rId4"/>
    <p:sldId id="294" r:id="rId5"/>
    <p:sldId id="280" r:id="rId6"/>
    <p:sldId id="281" r:id="rId7"/>
    <p:sldId id="278" r:id="rId8"/>
    <p:sldId id="269" r:id="rId9"/>
    <p:sldId id="282" r:id="rId10"/>
    <p:sldId id="274" r:id="rId11"/>
    <p:sldId id="275" r:id="rId12"/>
    <p:sldId id="283" r:id="rId13"/>
    <p:sldId id="263" r:id="rId14"/>
    <p:sldId id="284" r:id="rId15"/>
    <p:sldId id="27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42F387EF-7468-4B98-8C94-24C388A9194D}">
          <p14:sldIdLst>
            <p14:sldId id="285"/>
            <p14:sldId id="256"/>
            <p14:sldId id="264"/>
            <p14:sldId id="294"/>
            <p14:sldId id="280"/>
          </p14:sldIdLst>
        </p14:section>
        <p14:section name="Section 1 EDPDM" id="{899195FD-D205-4C51-91FB-B9BFBF478788}">
          <p14:sldIdLst>
            <p14:sldId id="281"/>
            <p14:sldId id="278"/>
            <p14:sldId id="269"/>
          </p14:sldIdLst>
        </p14:section>
        <p14:section name="Section 2 Panel" id="{3EE8C382-FCF7-4FB4-8A58-EE0FAF3E1A22}">
          <p14:sldIdLst>
            <p14:sldId id="282"/>
            <p14:sldId id="274"/>
            <p14:sldId id="275"/>
          </p14:sldIdLst>
        </p14:section>
        <p14:section name="Section 3 Speed Networking" id="{8C4EAC37-E045-4CFE-A39C-6645B620EED7}">
          <p14:sldIdLst>
            <p14:sldId id="283"/>
            <p14:sldId id="263"/>
            <p14:sldId id="284"/>
          </p14:sldIdLst>
        </p14:section>
        <p14:section name="Thank You" id="{2EB3F559-B82B-4BEA-A679-51A197313877}">
          <p14:sldIdLst>
            <p14:sldId id="279"/>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4E"/>
    <a:srgbClr val="2C59BC"/>
    <a:srgbClr val="008BB0"/>
    <a:srgbClr val="E31837"/>
    <a:srgbClr val="FFE498"/>
    <a:srgbClr val="DAE5CD"/>
    <a:srgbClr val="EACACD"/>
    <a:srgbClr val="7BA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36" autoAdjust="0"/>
  </p:normalViewPr>
  <p:slideViewPr>
    <p:cSldViewPr snapToGrid="0">
      <p:cViewPr varScale="1">
        <p:scale>
          <a:sx n="74" d="100"/>
          <a:sy n="74" d="100"/>
        </p:scale>
        <p:origin x="50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25CE3-D4A5-4E96-B47D-8D9262CE03CC}" type="datetimeFigureOut">
              <a:rPr lang="en-CA" smtClean="0"/>
              <a:t>2022-05-25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F76D6-B210-4F52-8732-F9902759F7B6}" type="slidenum">
              <a:rPr lang="en-CA" smtClean="0"/>
              <a:t>‹#›</a:t>
            </a:fld>
            <a:endParaRPr lang="en-CA"/>
          </a:p>
        </p:txBody>
      </p:sp>
    </p:spTree>
    <p:extLst>
      <p:ext uri="{BB962C8B-B14F-4D97-AF65-F5344CB8AC3E}">
        <p14:creationId xmlns:p14="http://schemas.microsoft.com/office/powerpoint/2010/main" val="77713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2</a:t>
            </a:fld>
            <a:endParaRPr lang="en-CA"/>
          </a:p>
        </p:txBody>
      </p:sp>
    </p:spTree>
    <p:extLst>
      <p:ext uri="{BB962C8B-B14F-4D97-AF65-F5344CB8AC3E}">
        <p14:creationId xmlns:p14="http://schemas.microsoft.com/office/powerpoint/2010/main" val="239432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10</a:t>
            </a:fld>
            <a:endParaRPr lang="en-CA"/>
          </a:p>
        </p:txBody>
      </p:sp>
    </p:spTree>
    <p:extLst>
      <p:ext uri="{BB962C8B-B14F-4D97-AF65-F5344CB8AC3E}">
        <p14:creationId xmlns:p14="http://schemas.microsoft.com/office/powerpoint/2010/main" val="357688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Background" descr="Networks from Pixabay (https://pixabay.com/illustrations/network-networking-web-4636686/)">
            <a:extLst>
              <a:ext uri="{FF2B5EF4-FFF2-40B4-BE49-F238E27FC236}">
                <a16:creationId xmlns:a16="http://schemas.microsoft.com/office/drawing/2014/main" id="{B48B8092-9199-4132-8CF0-5D4B05EF53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36" b="7836"/>
          <a:stretch/>
        </p:blipFill>
        <p:spPr>
          <a:xfrm>
            <a:off x="8686800" y="-1"/>
            <a:ext cx="3507127" cy="6858001"/>
          </a:xfrm>
          <a:prstGeom prst="rect">
            <a:avLst/>
          </a:prstGeom>
        </p:spPr>
      </p:pic>
      <p:sp>
        <p:nvSpPr>
          <p:cNvPr id="9" name="Oval">
            <a:extLst>
              <a:ext uri="{FF2B5EF4-FFF2-40B4-BE49-F238E27FC236}">
                <a16:creationId xmlns:a16="http://schemas.microsoft.com/office/drawing/2014/main" id="{C50B76FC-35E5-4091-9EFD-4151A8497D3D}"/>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A322-DB41-4A3D-8140-21AB53DE372A}"/>
              </a:ext>
            </a:extLst>
          </p:cNvPr>
          <p:cNvSpPr>
            <a:spLocks noGrp="1"/>
          </p:cNvSpPr>
          <p:nvPr>
            <p:ph type="ctrTitle"/>
          </p:nvPr>
        </p:nvSpPr>
        <p:spPr>
          <a:xfrm>
            <a:off x="457200" y="1371600"/>
            <a:ext cx="8229600" cy="2743200"/>
          </a:xfrm>
        </p:spPr>
        <p:txBody>
          <a:bodyPr anchor="t" anchorCtr="0">
            <a:normAutofit/>
          </a:bodyPr>
          <a:lstStyle>
            <a:lvl1pPr algn="l">
              <a:defRPr sz="7200">
                <a:solidFill>
                  <a:schemeClr val="tx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53365C7B-5AB1-4AA5-A02C-89FDF6686570}"/>
              </a:ext>
            </a:extLst>
          </p:cNvPr>
          <p:cNvSpPr>
            <a:spLocks noGrp="1"/>
          </p:cNvSpPr>
          <p:nvPr>
            <p:ph type="subTitle" idx="1"/>
          </p:nvPr>
        </p:nvSpPr>
        <p:spPr>
          <a:xfrm>
            <a:off x="457200" y="5028564"/>
            <a:ext cx="8229600" cy="1371600"/>
          </a:xfrm>
        </p:spPr>
        <p:txBody>
          <a:bodyPr anchor="b" anchorCtr="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037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548640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6248403" y="1371600"/>
            <a:ext cx="5486400" cy="5028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4">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39784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FCEF-4994-42B5-A73D-DB2C4E61CD3D}"/>
              </a:ext>
            </a:extLst>
          </p:cNvPr>
          <p:cNvSpPr>
            <a:spLocks noGrp="1"/>
          </p:cNvSpPr>
          <p:nvPr>
            <p:ph type="title"/>
          </p:nvPr>
        </p:nvSpPr>
        <p:spPr>
          <a:xfrm>
            <a:off x="457199" y="457835"/>
            <a:ext cx="11274552" cy="640080"/>
          </a:xfrm>
        </p:spPr>
        <p:txBody>
          <a:bodyPr/>
          <a:lstStyle>
            <a:lvl1pPr>
              <a:defRPr>
                <a:solidFill>
                  <a:schemeClr val="tx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1B935D0-99BE-4662-B28A-E48F01BDBDD1}"/>
              </a:ext>
            </a:extLst>
          </p:cNvPr>
          <p:cNvSpPr>
            <a:spLocks noGrp="1"/>
          </p:cNvSpPr>
          <p:nvPr>
            <p:ph type="body" idx="1"/>
          </p:nvPr>
        </p:nvSpPr>
        <p:spPr>
          <a:xfrm>
            <a:off x="457198" y="1371600"/>
            <a:ext cx="5486400" cy="4572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4C979A8-EA32-48E0-A622-04B175CB1221}"/>
              </a:ext>
            </a:extLst>
          </p:cNvPr>
          <p:cNvSpPr>
            <a:spLocks noGrp="1"/>
          </p:cNvSpPr>
          <p:nvPr>
            <p:ph sz="half" idx="2"/>
          </p:nvPr>
        </p:nvSpPr>
        <p:spPr>
          <a:xfrm>
            <a:off x="457198" y="2103119"/>
            <a:ext cx="5486400" cy="4297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50354DB8-C1CF-4740-B71C-6AA0D29C1E41}"/>
              </a:ext>
            </a:extLst>
          </p:cNvPr>
          <p:cNvSpPr>
            <a:spLocks noGrp="1"/>
          </p:cNvSpPr>
          <p:nvPr>
            <p:ph type="body" sz="quarter" idx="3"/>
          </p:nvPr>
        </p:nvSpPr>
        <p:spPr>
          <a:xfrm>
            <a:off x="6245352" y="1371600"/>
            <a:ext cx="5486400" cy="4572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A575C20-E0BB-4856-8894-910D4F7928CA}"/>
              </a:ext>
            </a:extLst>
          </p:cNvPr>
          <p:cNvSpPr>
            <a:spLocks noGrp="1"/>
          </p:cNvSpPr>
          <p:nvPr>
            <p:ph sz="quarter" idx="4"/>
          </p:nvPr>
        </p:nvSpPr>
        <p:spPr>
          <a:xfrm>
            <a:off x="6245352" y="2106930"/>
            <a:ext cx="5486398" cy="42932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6">
            <a:extLst>
              <a:ext uri="{FF2B5EF4-FFF2-40B4-BE49-F238E27FC236}">
                <a16:creationId xmlns:a16="http://schemas.microsoft.com/office/drawing/2014/main" id="{9B4EBC53-6F74-4250-ADD3-0A9A7FD951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611701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High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600"/>
            <a:ext cx="548640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365BBF50-E4F2-472D-B90A-CAA22D26ADF4}"/>
              </a:ext>
            </a:extLst>
          </p:cNvPr>
          <p:cNvSpPr>
            <a:spLocks noGrp="1"/>
          </p:cNvSpPr>
          <p:nvPr>
            <p:ph idx="14"/>
          </p:nvPr>
        </p:nvSpPr>
        <p:spPr>
          <a:xfrm>
            <a:off x="6248403" y="1371600"/>
            <a:ext cx="5486400" cy="2011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4">
            <a:extLst>
              <a:ext uri="{FF2B5EF4-FFF2-40B4-BE49-F238E27FC236}">
                <a16:creationId xmlns:a16="http://schemas.microsoft.com/office/drawing/2014/main" id="{854FCC45-35E8-423F-93E3-02193BAD1AE5}"/>
              </a:ext>
            </a:extLst>
          </p:cNvPr>
          <p:cNvSpPr>
            <a:spLocks noGrp="1"/>
          </p:cNvSpPr>
          <p:nvPr>
            <p:ph idx="13"/>
          </p:nvPr>
        </p:nvSpPr>
        <p:spPr>
          <a:xfrm>
            <a:off x="457199" y="3657599"/>
            <a:ext cx="11274551" cy="2742565"/>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66386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3566160" cy="50285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4312920" y="1371599"/>
            <a:ext cx="356616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4">
            <a:extLst>
              <a:ext uri="{FF2B5EF4-FFF2-40B4-BE49-F238E27FC236}">
                <a16:creationId xmlns:a16="http://schemas.microsoft.com/office/drawing/2014/main" id="{22843162-9A7D-4104-A638-F75B7D08C4C8}"/>
              </a:ext>
            </a:extLst>
          </p:cNvPr>
          <p:cNvSpPr>
            <a:spLocks noGrp="1"/>
          </p:cNvSpPr>
          <p:nvPr>
            <p:ph sz="half" idx="13"/>
          </p:nvPr>
        </p:nvSpPr>
        <p:spPr>
          <a:xfrm>
            <a:off x="8168641" y="1371600"/>
            <a:ext cx="3566160" cy="5028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34150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9" y="1371599"/>
            <a:ext cx="2560320" cy="502856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3361943"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8" name="Content Placeholder 4">
            <a:extLst>
              <a:ext uri="{FF2B5EF4-FFF2-40B4-BE49-F238E27FC236}">
                <a16:creationId xmlns:a16="http://schemas.microsoft.com/office/drawing/2014/main" id="{22843162-9A7D-4104-A638-F75B7D08C4C8}"/>
              </a:ext>
            </a:extLst>
          </p:cNvPr>
          <p:cNvSpPr>
            <a:spLocks noGrp="1"/>
          </p:cNvSpPr>
          <p:nvPr>
            <p:ph sz="half" idx="13"/>
          </p:nvPr>
        </p:nvSpPr>
        <p:spPr>
          <a:xfrm>
            <a:off x="6266687"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Content Placeholder 5">
            <a:extLst>
              <a:ext uri="{FF2B5EF4-FFF2-40B4-BE49-F238E27FC236}">
                <a16:creationId xmlns:a16="http://schemas.microsoft.com/office/drawing/2014/main" id="{78DCF37B-CB6E-43FE-960D-CEC0AB155C54}"/>
              </a:ext>
            </a:extLst>
          </p:cNvPr>
          <p:cNvSpPr>
            <a:spLocks noGrp="1"/>
          </p:cNvSpPr>
          <p:nvPr>
            <p:ph sz="half" idx="14"/>
          </p:nvPr>
        </p:nvSpPr>
        <p:spPr>
          <a:xfrm>
            <a:off x="9171430" y="1371600"/>
            <a:ext cx="2560320" cy="5028564"/>
          </a:xfrm>
        </p:spPr>
        <p:txBody>
          <a:bodyPr>
            <a:normAutofit/>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7056DA38-1ACD-44D6-B9AD-9936ABAC7C72}"/>
              </a:ext>
            </a:extLst>
          </p:cNvPr>
          <p:cNvSpPr>
            <a:spLocks noGrp="1"/>
          </p:cNvSpPr>
          <p:nvPr>
            <p:ph type="sldNum" sz="quarter" idx="12"/>
          </p:nvPr>
        </p:nvSpPr>
        <p:spPr>
          <a:xfrm>
            <a:off x="10817350" y="6035039"/>
            <a:ext cx="914400" cy="365125"/>
          </a:xfrm>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04494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igh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8024C5F-C277-4530-8E8F-DF00EA9FA6B4}"/>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71667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8024C5F-C277-4530-8E8F-DF00EA9FA6B4}"/>
              </a:ext>
            </a:extLst>
          </p:cNvPr>
          <p:cNvSpPr>
            <a:spLocks noGrp="1"/>
          </p:cNvSpPr>
          <p:nvPr>
            <p:ph type="sldNum" sz="quarter" idx="12"/>
          </p:nvPr>
        </p:nvSpPr>
        <p:spPr/>
        <p:txBody>
          <a:bodyPr/>
          <a:lstStyle>
            <a:lvl1pPr>
              <a:defRPr>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79175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6" name="Background" descr="Networks from Pixabay (https://pixabay.com/illustrations/network-networking-web-4636686/)">
            <a:extLst>
              <a:ext uri="{FF2B5EF4-FFF2-40B4-BE49-F238E27FC236}">
                <a16:creationId xmlns:a16="http://schemas.microsoft.com/office/drawing/2014/main" id="{F4769364-2B3B-4AE8-BF21-8AC4FDD7DD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36" b="7836"/>
          <a:stretch/>
        </p:blipFill>
        <p:spPr>
          <a:xfrm>
            <a:off x="8686800" y="-1"/>
            <a:ext cx="3507127" cy="6858001"/>
          </a:xfrm>
          <a:prstGeom prst="rect">
            <a:avLst/>
          </a:prstGeom>
        </p:spPr>
      </p:pic>
      <p:sp>
        <p:nvSpPr>
          <p:cNvPr id="9" name="Oval">
            <a:extLst>
              <a:ext uri="{FF2B5EF4-FFF2-40B4-BE49-F238E27FC236}">
                <a16:creationId xmlns:a16="http://schemas.microsoft.com/office/drawing/2014/main" id="{C50B76FC-35E5-4091-9EFD-4151A8497D3D}"/>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A322-DB41-4A3D-8140-21AB53DE372A}"/>
              </a:ext>
            </a:extLst>
          </p:cNvPr>
          <p:cNvSpPr>
            <a:spLocks noGrp="1"/>
          </p:cNvSpPr>
          <p:nvPr>
            <p:ph type="ctrTitle"/>
          </p:nvPr>
        </p:nvSpPr>
        <p:spPr>
          <a:xfrm>
            <a:off x="457200" y="2057400"/>
            <a:ext cx="8229600" cy="2743200"/>
          </a:xfrm>
        </p:spPr>
        <p:txBody>
          <a:bodyPr anchor="ctr" anchorCtr="0">
            <a:normAutofit/>
          </a:bodyPr>
          <a:lstStyle>
            <a:lvl1pPr algn="l">
              <a:defRPr sz="4800">
                <a:solidFill>
                  <a:schemeClr val="tx1"/>
                </a:solidFill>
              </a:defRPr>
            </a:lvl1pPr>
          </a:lstStyle>
          <a:p>
            <a:r>
              <a:rPr lang="en-US" dirty="0"/>
              <a:t>Click to edit Master title style</a:t>
            </a:r>
            <a:endParaRPr lang="en-CA" dirty="0"/>
          </a:p>
        </p:txBody>
      </p:sp>
      <p:sp>
        <p:nvSpPr>
          <p:cNvPr id="8" name="Slide Number Placeholder 2">
            <a:extLst>
              <a:ext uri="{FF2B5EF4-FFF2-40B4-BE49-F238E27FC236}">
                <a16:creationId xmlns:a16="http://schemas.microsoft.com/office/drawing/2014/main" id="{D33B9C98-A21E-448E-801A-04A878BAC2E2}"/>
              </a:ext>
            </a:extLst>
          </p:cNvPr>
          <p:cNvSpPr>
            <a:spLocks noGrp="1"/>
          </p:cNvSpPr>
          <p:nvPr>
            <p:ph type="sldNum" sz="quarter" idx="4"/>
          </p:nvPr>
        </p:nvSpPr>
        <p:spPr>
          <a:xfrm>
            <a:off x="10820400" y="6035039"/>
            <a:ext cx="914400" cy="365125"/>
          </a:xfrm>
          <a:prstGeom prst="rect">
            <a:avLst/>
          </a:prstGeom>
        </p:spPr>
        <p:txBody>
          <a:bodyPr vert="horz" lIns="0" tIns="0" rIns="0" bIns="0" rtlCol="0" anchor="ctr"/>
          <a:lstStyle>
            <a:lvl1pPr algn="r">
              <a:defRPr sz="2400">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47876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otlight Networks">
    <p:spTree>
      <p:nvGrpSpPr>
        <p:cNvPr id="1" name=""/>
        <p:cNvGrpSpPr/>
        <p:nvPr/>
      </p:nvGrpSpPr>
      <p:grpSpPr>
        <a:xfrm>
          <a:off x="0" y="0"/>
          <a:ext cx="0" cy="0"/>
          <a:chOff x="0" y="0"/>
          <a:chExt cx="0" cy="0"/>
        </a:xfrm>
      </p:grpSpPr>
      <p:pic>
        <p:nvPicPr>
          <p:cNvPr id="9" name="Background" descr="Networks from Pixabay (https://pixabay.com/illustrations/network-networking-web-4636686/)">
            <a:extLst>
              <a:ext uri="{FF2B5EF4-FFF2-40B4-BE49-F238E27FC236}">
                <a16:creationId xmlns:a16="http://schemas.microsoft.com/office/drawing/2014/main" id="{4AD2E855-8F4A-4C92-B36F-49248557D9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36" b="7836"/>
          <a:stretch/>
        </p:blipFill>
        <p:spPr>
          <a:xfrm>
            <a:off x="8686800" y="-1"/>
            <a:ext cx="3507127" cy="6858001"/>
          </a:xfrm>
          <a:prstGeom prst="rect">
            <a:avLst/>
          </a:prstGeom>
        </p:spPr>
      </p:pic>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260936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otlight EDI">
    <p:spTree>
      <p:nvGrpSpPr>
        <p:cNvPr id="1" name=""/>
        <p:cNvGrpSpPr/>
        <p:nvPr/>
      </p:nvGrpSpPr>
      <p:grpSpPr>
        <a:xfrm>
          <a:off x="0" y="0"/>
          <a:ext cx="0" cy="0"/>
          <a:chOff x="0" y="0"/>
          <a:chExt cx="0" cy="0"/>
        </a:xfrm>
      </p:grpSpPr>
      <p:pic>
        <p:nvPicPr>
          <p:cNvPr id="1026" name="Background" descr="Banff National Park from Pixabay (https://pixabay.com/photos/banff-national-park-a-canada-1231186/)">
            <a:extLst>
              <a:ext uri="{FF2B5EF4-FFF2-40B4-BE49-F238E27FC236}">
                <a16:creationId xmlns:a16="http://schemas.microsoft.com/office/drawing/2014/main" id="{A0F8B8ED-6CCA-4203-BA60-CD1DB39F07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65313" y="0"/>
            <a:ext cx="10326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3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otlight Dark">
    <p:bg>
      <p:bgPr>
        <a:solidFill>
          <a:schemeClr val="bg1">
            <a:lumMod val="95000"/>
          </a:schemeClr>
        </a:solidFill>
        <a:effectLst/>
      </p:bgPr>
    </p:bg>
    <p:spTree>
      <p:nvGrpSpPr>
        <p:cNvPr id="1" name=""/>
        <p:cNvGrpSpPr/>
        <p:nvPr/>
      </p:nvGrpSpPr>
      <p:grpSpPr>
        <a:xfrm>
          <a:off x="0" y="0"/>
          <a:ext cx="0" cy="0"/>
          <a:chOff x="0" y="0"/>
          <a:chExt cx="0" cy="0"/>
        </a:xfrm>
      </p:grpSpPr>
      <p:sp>
        <p:nvSpPr>
          <p:cNvPr id="7" name="Oval">
            <a:extLst>
              <a:ext uri="{FF2B5EF4-FFF2-40B4-BE49-F238E27FC236}">
                <a16:creationId xmlns:a16="http://schemas.microsoft.com/office/drawing/2014/main" id="{E9A12985-A256-483A-9BA6-08E5B1A00A91}"/>
              </a:ext>
            </a:extLst>
          </p:cNvPr>
          <p:cNvSpPr>
            <a:spLocks noChangeAspect="1"/>
          </p:cNvSpPr>
          <p:nvPr userDrawn="1"/>
        </p:nvSpPr>
        <p:spPr>
          <a:xfrm>
            <a:off x="-1371600" y="-2286000"/>
            <a:ext cx="11430000" cy="1143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a:xfrm>
            <a:off x="457200" y="457200"/>
            <a:ext cx="8229600" cy="640080"/>
          </a:xfrm>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200" y="1371599"/>
            <a:ext cx="8229600" cy="5028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47408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599"/>
            <a:ext cx="11274551" cy="5028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03505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599"/>
            <a:ext cx="11274551" cy="5028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3">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lvl1pPr>
              <a:defRPr>
                <a:solidFill>
                  <a:schemeClr val="bg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325959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High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673C-CD15-450D-9EB4-EAFFB3555186}"/>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02FD765-38AD-4267-8D62-E4A0925E4A69}"/>
              </a:ext>
            </a:extLst>
          </p:cNvPr>
          <p:cNvSpPr>
            <a:spLocks noGrp="1"/>
          </p:cNvSpPr>
          <p:nvPr>
            <p:ph idx="1"/>
          </p:nvPr>
        </p:nvSpPr>
        <p:spPr>
          <a:xfrm>
            <a:off x="457199" y="1371600"/>
            <a:ext cx="11274551"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854FCC45-35E8-423F-93E3-02193BAD1AE5}"/>
              </a:ext>
            </a:extLst>
          </p:cNvPr>
          <p:cNvSpPr>
            <a:spLocks noGrp="1"/>
          </p:cNvSpPr>
          <p:nvPr>
            <p:ph idx="13"/>
          </p:nvPr>
        </p:nvSpPr>
        <p:spPr>
          <a:xfrm>
            <a:off x="457199" y="3657599"/>
            <a:ext cx="11274551" cy="2742565"/>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4">
            <a:extLst>
              <a:ext uri="{FF2B5EF4-FFF2-40B4-BE49-F238E27FC236}">
                <a16:creationId xmlns:a16="http://schemas.microsoft.com/office/drawing/2014/main" id="{0AF79B42-AD83-4B06-BE0B-5971A8942968}"/>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145104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and R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93FC-A975-42F0-A9C4-36C8BD1A7EE3}"/>
              </a:ext>
            </a:extLst>
          </p:cNvPr>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C375BDA-ADF9-419F-8668-149FE71780A5}"/>
              </a:ext>
            </a:extLst>
          </p:cNvPr>
          <p:cNvSpPr>
            <a:spLocks noGrp="1"/>
          </p:cNvSpPr>
          <p:nvPr>
            <p:ph sz="half" idx="1"/>
          </p:nvPr>
        </p:nvSpPr>
        <p:spPr>
          <a:xfrm>
            <a:off x="457197" y="1371599"/>
            <a:ext cx="7406640" cy="502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2462997F-1270-4692-A363-13DC6ACC9977}"/>
              </a:ext>
            </a:extLst>
          </p:cNvPr>
          <p:cNvSpPr>
            <a:spLocks noGrp="1"/>
          </p:cNvSpPr>
          <p:nvPr>
            <p:ph sz="half" idx="2"/>
          </p:nvPr>
        </p:nvSpPr>
        <p:spPr>
          <a:xfrm>
            <a:off x="8165592" y="1371600"/>
            <a:ext cx="3566160" cy="5028564"/>
          </a:xfrm>
          <a:solidFill>
            <a:schemeClr val="accent1">
              <a:lumMod val="40000"/>
              <a:lumOff val="60000"/>
            </a:schemeClr>
          </a:solidFill>
          <a:ln>
            <a:solidFill>
              <a:schemeClr val="tx1">
                <a:lumMod val="50000"/>
                <a:lumOff val="50000"/>
              </a:schemeClr>
            </a:solidFill>
          </a:ln>
        </p:spPr>
        <p:txBody>
          <a:bodyPr lIns="182880" tIns="182880" rIns="182880" bIns="18288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4">
            <a:extLst>
              <a:ext uri="{FF2B5EF4-FFF2-40B4-BE49-F238E27FC236}">
                <a16:creationId xmlns:a16="http://schemas.microsoft.com/office/drawing/2014/main" id="{7056DA38-1ACD-44D6-B9AD-9936ABAC7C72}"/>
              </a:ext>
            </a:extLst>
          </p:cNvPr>
          <p:cNvSpPr>
            <a:spLocks noGrp="1"/>
          </p:cNvSpPr>
          <p:nvPr>
            <p:ph type="sldNum" sz="quarter" idx="12"/>
          </p:nvPr>
        </p:nvSpPr>
        <p:spPr/>
        <p:txBody>
          <a:bodyPr/>
          <a:lstStyle/>
          <a:p>
            <a:fld id="{F7EF4615-944C-4495-A598-F3C83E6C4501}" type="slidenum">
              <a:rPr lang="en-CA" smtClean="0"/>
              <a:t>‹#›</a:t>
            </a:fld>
            <a:endParaRPr lang="en-CA" dirty="0"/>
          </a:p>
        </p:txBody>
      </p:sp>
    </p:spTree>
    <p:extLst>
      <p:ext uri="{BB962C8B-B14F-4D97-AF65-F5344CB8AC3E}">
        <p14:creationId xmlns:p14="http://schemas.microsoft.com/office/powerpoint/2010/main" val="226580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8484-8E75-4B63-83FE-FAE846BD5D84}"/>
              </a:ext>
            </a:extLst>
          </p:cNvPr>
          <p:cNvSpPr>
            <a:spLocks noGrp="1"/>
          </p:cNvSpPr>
          <p:nvPr>
            <p:ph type="title"/>
          </p:nvPr>
        </p:nvSpPr>
        <p:spPr>
          <a:xfrm>
            <a:off x="457200" y="457200"/>
            <a:ext cx="11274552" cy="640080"/>
          </a:xfrm>
          <a:prstGeom prst="rect">
            <a:avLst/>
          </a:prstGeom>
        </p:spPr>
        <p:txBody>
          <a:bodyPr vert="horz" lIns="0" tIns="0" rIns="0" bIns="0" rtlCol="0" anchor="t" anchorCtr="0">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E607B8B-769D-4F3A-8442-2A69D470D596}"/>
              </a:ext>
            </a:extLst>
          </p:cNvPr>
          <p:cNvSpPr>
            <a:spLocks noGrp="1"/>
          </p:cNvSpPr>
          <p:nvPr>
            <p:ph type="body" idx="1"/>
          </p:nvPr>
        </p:nvSpPr>
        <p:spPr>
          <a:xfrm>
            <a:off x="457199" y="1371599"/>
            <a:ext cx="11274551" cy="50285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3">
            <a:extLst>
              <a:ext uri="{FF2B5EF4-FFF2-40B4-BE49-F238E27FC236}">
                <a16:creationId xmlns:a16="http://schemas.microsoft.com/office/drawing/2014/main" id="{0D5FEED7-3D11-4E0E-A536-3D55082A6FDD}"/>
              </a:ext>
            </a:extLst>
          </p:cNvPr>
          <p:cNvSpPr>
            <a:spLocks noGrp="1"/>
          </p:cNvSpPr>
          <p:nvPr>
            <p:ph type="sldNum" sz="quarter" idx="4"/>
          </p:nvPr>
        </p:nvSpPr>
        <p:spPr>
          <a:xfrm>
            <a:off x="10817350" y="6035039"/>
            <a:ext cx="914400" cy="365125"/>
          </a:xfrm>
          <a:prstGeom prst="rect">
            <a:avLst/>
          </a:prstGeom>
        </p:spPr>
        <p:txBody>
          <a:bodyPr vert="horz" lIns="0" tIns="0" rIns="0" bIns="0" rtlCol="0" anchor="ctr"/>
          <a:lstStyle>
            <a:lvl1pPr algn="r">
              <a:defRPr sz="2400">
                <a:solidFill>
                  <a:schemeClr val="tx1"/>
                </a:solidFill>
              </a:defRPr>
            </a:lvl1pPr>
          </a:lstStyle>
          <a:p>
            <a:fld id="{F7EF4615-944C-4495-A598-F3C83E6C4501}" type="slidenum">
              <a:rPr lang="en-CA" smtClean="0"/>
              <a:pPr/>
              <a:t>‹#›</a:t>
            </a:fld>
            <a:endParaRPr lang="en-CA" dirty="0"/>
          </a:p>
        </p:txBody>
      </p:sp>
    </p:spTree>
    <p:extLst>
      <p:ext uri="{BB962C8B-B14F-4D97-AF65-F5344CB8AC3E}">
        <p14:creationId xmlns:p14="http://schemas.microsoft.com/office/powerpoint/2010/main" val="2493638663"/>
      </p:ext>
    </p:extLst>
  </p:cSld>
  <p:clrMap bg1="lt1" tx1="dk1" bg2="lt2" tx2="dk2" accent1="accent1" accent2="accent2" accent3="accent3" accent4="accent4" accent5="accent5" accent6="accent6" hlink="hlink" folHlink="folHlink"/>
  <p:sldLayoutIdLst>
    <p:sldLayoutId id="2147483649" r:id="rId1"/>
    <p:sldLayoutId id="2147483738" r:id="rId2"/>
    <p:sldLayoutId id="2147483741" r:id="rId3"/>
    <p:sldLayoutId id="2147483747" r:id="rId4"/>
    <p:sldLayoutId id="2147483745" r:id="rId5"/>
    <p:sldLayoutId id="2147483662" r:id="rId6"/>
    <p:sldLayoutId id="2147483744" r:id="rId7"/>
    <p:sldLayoutId id="2147483737" r:id="rId8"/>
    <p:sldLayoutId id="2147483736" r:id="rId9"/>
    <p:sldLayoutId id="2147483652" r:id="rId10"/>
    <p:sldLayoutId id="2147483680" r:id="rId11"/>
    <p:sldLayoutId id="2147483735" r:id="rId12"/>
    <p:sldLayoutId id="2147483673" r:id="rId13"/>
    <p:sldLayoutId id="2147483674" r:id="rId14"/>
    <p:sldLayoutId id="2147483712" r:id="rId15"/>
    <p:sldLayoutId id="2147483711" r:id="rId16"/>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businesslawtoday.org/2020/11/no-excuses-build-contact-list-fuel-career/" TargetMode="External"/><Relationship Id="rId2" Type="http://schemas.openxmlformats.org/officeDocument/2006/relationships/hyperlink" Target="https://tribemineblog.com/networking-for-people-who-absolutely-hate-networking/" TargetMode="External"/><Relationship Id="rId1" Type="http://schemas.openxmlformats.org/officeDocument/2006/relationships/slideLayout" Target="../slideLayouts/slideLayout6.xml"/><Relationship Id="rId6" Type="http://schemas.openxmlformats.org/officeDocument/2006/relationships/hyperlink" Target="https://ideas.bkconnection.com/a-networking-survival-kit-for-people-who-hate-networking" TargetMode="External"/><Relationship Id="rId5" Type="http://schemas.openxmlformats.org/officeDocument/2006/relationships/hyperlink" Target="https://edta.info.yorku.ca/connections/" TargetMode="External"/><Relationship Id="rId4" Type="http://schemas.openxmlformats.org/officeDocument/2006/relationships/hyperlink" Target="https://careerprotocol.com/kindness-your-best-networking-strategy/"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edinstitute2022.opened.c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CD1-F1A9-4FCB-98F9-D7BB5DBED12C}"/>
              </a:ext>
            </a:extLst>
          </p:cNvPr>
          <p:cNvSpPr>
            <a:spLocks noGrp="1"/>
          </p:cNvSpPr>
          <p:nvPr>
            <p:ph type="title"/>
          </p:nvPr>
        </p:nvSpPr>
        <p:spPr/>
        <p:txBody>
          <a:bodyPr/>
          <a:lstStyle/>
          <a:p>
            <a:r>
              <a:rPr lang="en-CA" dirty="0"/>
              <a:t>Welcome! Before we get started…</a:t>
            </a:r>
          </a:p>
        </p:txBody>
      </p:sp>
      <p:sp>
        <p:nvSpPr>
          <p:cNvPr id="3" name="Content Placeholder 2">
            <a:extLst>
              <a:ext uri="{FF2B5EF4-FFF2-40B4-BE49-F238E27FC236}">
                <a16:creationId xmlns:a16="http://schemas.microsoft.com/office/drawing/2014/main" id="{66828FE4-C2F9-4818-A0D0-4B6031B8350C}"/>
              </a:ext>
            </a:extLst>
          </p:cNvPr>
          <p:cNvSpPr>
            <a:spLocks noGrp="1"/>
          </p:cNvSpPr>
          <p:nvPr>
            <p:ph sz="half" idx="1"/>
          </p:nvPr>
        </p:nvSpPr>
        <p:spPr>
          <a:xfrm>
            <a:off x="457198" y="1371599"/>
            <a:ext cx="4754880" cy="5028565"/>
          </a:xfrm>
        </p:spPr>
        <p:txBody>
          <a:bodyPr>
            <a:noAutofit/>
          </a:bodyPr>
          <a:lstStyle/>
          <a:p>
            <a:pPr marL="0" indent="0">
              <a:lnSpc>
                <a:spcPct val="110000"/>
              </a:lnSpc>
              <a:spcBef>
                <a:spcPts val="0"/>
              </a:spcBef>
              <a:spcAft>
                <a:spcPts val="0"/>
              </a:spcAft>
              <a:buNone/>
            </a:pPr>
            <a:r>
              <a:rPr lang="en-US" sz="2200" b="1" dirty="0">
                <a:solidFill>
                  <a:srgbClr val="0E101A"/>
                </a:solidFill>
                <a:effectLst/>
              </a:rPr>
              <a:t>Bandwidth:</a:t>
            </a:r>
            <a:r>
              <a:rPr lang="en-US" sz="2200" dirty="0">
                <a:solidFill>
                  <a:srgbClr val="0E101A"/>
                </a:solidFill>
                <a:effectLst/>
              </a:rPr>
              <a:t> Please keep your video off and microphone muted in the main room to help with any bandwidth issues. We invite </a:t>
            </a:r>
            <a:r>
              <a:rPr lang="en-US" sz="2200" dirty="0" err="1">
                <a:solidFill>
                  <a:srgbClr val="0E101A"/>
                </a:solidFill>
                <a:effectLst/>
              </a:rPr>
              <a:t>folx</a:t>
            </a:r>
            <a:r>
              <a:rPr lang="en-US" sz="2200" dirty="0">
                <a:solidFill>
                  <a:srgbClr val="0E101A"/>
                </a:solidFill>
                <a:effectLst/>
              </a:rPr>
              <a:t> to turn on video and microphone in the breakout room.</a:t>
            </a:r>
          </a:p>
          <a:p>
            <a:pPr marL="0" indent="0">
              <a:lnSpc>
                <a:spcPct val="110000"/>
              </a:lnSpc>
              <a:spcBef>
                <a:spcPts val="0"/>
              </a:spcBef>
              <a:spcAft>
                <a:spcPts val="0"/>
              </a:spcAft>
              <a:buNone/>
            </a:pPr>
            <a:endParaRPr lang="en-US" sz="2200" dirty="0">
              <a:solidFill>
                <a:srgbClr val="0E101A"/>
              </a:solidFill>
              <a:effectLst/>
            </a:endParaRPr>
          </a:p>
          <a:p>
            <a:pPr marL="0" indent="0">
              <a:lnSpc>
                <a:spcPct val="110000"/>
              </a:lnSpc>
              <a:spcBef>
                <a:spcPts val="0"/>
              </a:spcBef>
              <a:spcAft>
                <a:spcPts val="0"/>
              </a:spcAft>
              <a:buNone/>
            </a:pPr>
            <a:r>
              <a:rPr lang="en-US" sz="2200" b="1" dirty="0">
                <a:solidFill>
                  <a:srgbClr val="0E101A"/>
                </a:solidFill>
                <a:effectLst/>
              </a:rPr>
              <a:t>Captions:</a:t>
            </a:r>
            <a:r>
              <a:rPr lang="en-US" sz="2200" dirty="0">
                <a:solidFill>
                  <a:srgbClr val="0E101A"/>
                </a:solidFill>
                <a:effectLst/>
              </a:rPr>
              <a:t> Auto captioning is available. Click “Live Transcript” from the Zoom control bar, then select “Show Subtitle.”</a:t>
            </a:r>
          </a:p>
          <a:p>
            <a:pPr marL="0" indent="0">
              <a:lnSpc>
                <a:spcPct val="110000"/>
              </a:lnSpc>
              <a:spcBef>
                <a:spcPts val="0"/>
              </a:spcBef>
              <a:spcAft>
                <a:spcPts val="0"/>
              </a:spcAft>
              <a:buNone/>
            </a:pPr>
            <a:endParaRPr lang="en-US" sz="2200" dirty="0">
              <a:solidFill>
                <a:srgbClr val="0E101A"/>
              </a:solidFill>
            </a:endParaRPr>
          </a:p>
          <a:p>
            <a:pPr marL="0" indent="0">
              <a:lnSpc>
                <a:spcPct val="110000"/>
              </a:lnSpc>
              <a:spcBef>
                <a:spcPts val="0"/>
              </a:spcBef>
              <a:buNone/>
            </a:pPr>
            <a:r>
              <a:rPr lang="en-US" sz="2200" b="1" dirty="0">
                <a:solidFill>
                  <a:srgbClr val="0E101A"/>
                </a:solidFill>
                <a:effectLst/>
              </a:rPr>
              <a:t>Slides:</a:t>
            </a:r>
            <a:r>
              <a:rPr lang="en-US" sz="2200" dirty="0">
                <a:solidFill>
                  <a:srgbClr val="0E101A"/>
                </a:solidFill>
                <a:effectLst/>
              </a:rPr>
              <a:t> We will share a link to our slides in the chat.</a:t>
            </a:r>
          </a:p>
        </p:txBody>
      </p:sp>
      <p:sp>
        <p:nvSpPr>
          <p:cNvPr id="4" name="Content Placeholder 3">
            <a:extLst>
              <a:ext uri="{FF2B5EF4-FFF2-40B4-BE49-F238E27FC236}">
                <a16:creationId xmlns:a16="http://schemas.microsoft.com/office/drawing/2014/main" id="{3E52BFCE-3D91-4C12-8FA7-6196DB30B3D8}"/>
              </a:ext>
            </a:extLst>
          </p:cNvPr>
          <p:cNvSpPr>
            <a:spLocks noGrp="1"/>
          </p:cNvSpPr>
          <p:nvPr>
            <p:ph sz="half" idx="2"/>
          </p:nvPr>
        </p:nvSpPr>
        <p:spPr>
          <a:xfrm>
            <a:off x="5617245" y="1378038"/>
            <a:ext cx="6126480" cy="5028564"/>
          </a:xfrm>
          <a:solidFill>
            <a:schemeClr val="accent1">
              <a:lumMod val="40000"/>
              <a:lumOff val="60000"/>
            </a:schemeClr>
          </a:solidFill>
        </p:spPr>
        <p:txBody>
          <a:bodyPr lIns="182880" tIns="182880" rIns="182880" bIns="182880">
            <a:noAutofit/>
          </a:bodyPr>
          <a:lstStyle/>
          <a:p>
            <a:pPr marL="0" indent="0">
              <a:lnSpc>
                <a:spcPct val="100000"/>
              </a:lnSpc>
              <a:spcBef>
                <a:spcPts val="0"/>
              </a:spcBef>
              <a:buNone/>
            </a:pPr>
            <a:r>
              <a:rPr lang="en-US" sz="2200" b="1" dirty="0"/>
              <a:t>Attendance: </a:t>
            </a:r>
            <a:r>
              <a:rPr lang="en-US" sz="2200" dirty="0"/>
              <a:t>Please ensure that your display name is accurate for those who would like the ED Institute Certificate. </a:t>
            </a:r>
          </a:p>
          <a:p>
            <a:pPr marL="0" indent="0">
              <a:lnSpc>
                <a:spcPct val="100000"/>
              </a:lnSpc>
              <a:spcBef>
                <a:spcPts val="0"/>
              </a:spcBef>
              <a:buNone/>
            </a:pPr>
            <a:endParaRPr lang="en-US" sz="1800" dirty="0"/>
          </a:p>
          <a:p>
            <a:pPr marL="0" indent="0">
              <a:lnSpc>
                <a:spcPct val="100000"/>
              </a:lnSpc>
              <a:spcBef>
                <a:spcPts val="0"/>
              </a:spcBef>
              <a:buNone/>
            </a:pPr>
            <a:r>
              <a:rPr lang="en-US" sz="2200" dirty="0"/>
              <a:t>To change your display name:</a:t>
            </a:r>
          </a:p>
          <a:p>
            <a:pPr marL="457200" lvl="1">
              <a:lnSpc>
                <a:spcPct val="100000"/>
              </a:lnSpc>
              <a:spcBef>
                <a:spcPts val="0"/>
              </a:spcBef>
            </a:pPr>
            <a:r>
              <a:rPr lang="en-US" sz="2200" dirty="0"/>
              <a:t>Click “Participants” from the Zoom control bar.</a:t>
            </a:r>
          </a:p>
          <a:p>
            <a:pPr marL="457200" lvl="1">
              <a:lnSpc>
                <a:spcPct val="100000"/>
              </a:lnSpc>
              <a:spcBef>
                <a:spcPts val="0"/>
              </a:spcBef>
            </a:pPr>
            <a:r>
              <a:rPr lang="en-US" sz="2200" dirty="0"/>
              <a:t>Next to your name, click “More &gt;.”</a:t>
            </a:r>
          </a:p>
          <a:p>
            <a:pPr marL="457200" lvl="1">
              <a:lnSpc>
                <a:spcPct val="100000"/>
              </a:lnSpc>
              <a:spcBef>
                <a:spcPts val="0"/>
              </a:spcBef>
            </a:pPr>
            <a:r>
              <a:rPr lang="en-US" sz="2200" dirty="0"/>
              <a:t>Select “Rename” and enter the name you wish to display.</a:t>
            </a:r>
          </a:p>
          <a:p>
            <a:pPr marL="457200" lvl="1" indent="0">
              <a:lnSpc>
                <a:spcPct val="100000"/>
              </a:lnSpc>
              <a:buNone/>
            </a:pPr>
            <a:endParaRPr lang="en-US" sz="1800" dirty="0"/>
          </a:p>
          <a:p>
            <a:pPr marL="0" indent="0">
              <a:lnSpc>
                <a:spcPct val="100000"/>
              </a:lnSpc>
              <a:spcBef>
                <a:spcPts val="0"/>
              </a:spcBef>
              <a:buNone/>
            </a:pPr>
            <a:r>
              <a:rPr lang="en-US" sz="2200" dirty="0"/>
              <a:t>Alternatively, if you do not want to display your name, send a private message to Matthew Dunleavy in the chat introducing yourself.</a:t>
            </a:r>
          </a:p>
        </p:txBody>
      </p:sp>
      <p:sp>
        <p:nvSpPr>
          <p:cNvPr id="5" name="Slide Number Placeholder 4">
            <a:extLst>
              <a:ext uri="{FF2B5EF4-FFF2-40B4-BE49-F238E27FC236}">
                <a16:creationId xmlns:a16="http://schemas.microsoft.com/office/drawing/2014/main" id="{2A26AEC0-ADEE-49DB-A649-446032AB18A1}"/>
              </a:ext>
            </a:extLst>
          </p:cNvPr>
          <p:cNvSpPr>
            <a:spLocks noGrp="1"/>
          </p:cNvSpPr>
          <p:nvPr>
            <p:ph type="sldNum" sz="quarter" idx="12"/>
          </p:nvPr>
        </p:nvSpPr>
        <p:spPr/>
        <p:txBody>
          <a:bodyPr/>
          <a:lstStyle/>
          <a:p>
            <a:fld id="{F7EF4615-944C-4495-A598-F3C83E6C4501}" type="slidenum">
              <a:rPr lang="en-CA" smtClean="0"/>
              <a:t>1</a:t>
            </a:fld>
            <a:endParaRPr lang="en-CA" dirty="0"/>
          </a:p>
        </p:txBody>
      </p:sp>
    </p:spTree>
    <p:extLst>
      <p:ext uri="{BB962C8B-B14F-4D97-AF65-F5344CB8AC3E}">
        <p14:creationId xmlns:p14="http://schemas.microsoft.com/office/powerpoint/2010/main" val="139334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BF79-850C-4BCD-8075-F1BE9C90276C}"/>
              </a:ext>
            </a:extLst>
          </p:cNvPr>
          <p:cNvSpPr>
            <a:spLocks noGrp="1"/>
          </p:cNvSpPr>
          <p:nvPr>
            <p:ph type="title"/>
          </p:nvPr>
        </p:nvSpPr>
        <p:spPr/>
        <p:txBody>
          <a:bodyPr/>
          <a:lstStyle/>
          <a:p>
            <a:r>
              <a:rPr lang="en-US" dirty="0"/>
              <a:t>Our ED Panelists</a:t>
            </a:r>
          </a:p>
        </p:txBody>
      </p:sp>
      <p:pic>
        <p:nvPicPr>
          <p:cNvPr id="1026" name="Picture 2" descr="Centre for Teaching, Learning and Technology, Irving K. Barber Learning Centre, University of British Columbia">
            <a:extLst>
              <a:ext uri="{FF2B5EF4-FFF2-40B4-BE49-F238E27FC236}">
                <a16:creationId xmlns:a16="http://schemas.microsoft.com/office/drawing/2014/main" id="{6CC2758A-2BAD-4EE5-B74B-C4F16136CD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00" t="1144" r="26748" b="5257"/>
          <a:stretch/>
        </p:blipFill>
        <p:spPr bwMode="auto">
          <a:xfrm>
            <a:off x="731520" y="1371600"/>
            <a:ext cx="3017520" cy="3017520"/>
          </a:xfrm>
          <a:prstGeom prst="ellipse">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240E7692-F7E3-4D47-98B3-A05EFC3166D5}"/>
              </a:ext>
            </a:extLst>
          </p:cNvPr>
          <p:cNvSpPr>
            <a:spLocks noGrp="1"/>
          </p:cNvSpPr>
          <p:nvPr>
            <p:ph sz="half" idx="1"/>
          </p:nvPr>
        </p:nvSpPr>
        <p:spPr>
          <a:xfrm>
            <a:off x="457199" y="4754880"/>
            <a:ext cx="3566160" cy="1553844"/>
          </a:xfrm>
        </p:spPr>
        <p:txBody>
          <a:bodyPr>
            <a:noAutofit/>
          </a:bodyPr>
          <a:lstStyle/>
          <a:p>
            <a:pPr marL="0" indent="0" algn="ctr">
              <a:spcBef>
                <a:spcPts val="600"/>
              </a:spcBef>
              <a:buNone/>
            </a:pPr>
            <a:r>
              <a:rPr lang="en-US" b="1" dirty="0"/>
              <a:t>Shaya </a:t>
            </a:r>
            <a:r>
              <a:rPr lang="en-US" b="1" dirty="0" err="1"/>
              <a:t>Golparian</a:t>
            </a:r>
            <a:endParaRPr lang="en-US" b="1" dirty="0"/>
          </a:p>
          <a:p>
            <a:pPr marL="0" indent="0" algn="ctr">
              <a:spcBef>
                <a:spcPts val="600"/>
              </a:spcBef>
              <a:buNone/>
            </a:pPr>
            <a:r>
              <a:rPr lang="en-US" sz="2400" dirty="0"/>
              <a:t>Educational Developer</a:t>
            </a:r>
          </a:p>
          <a:p>
            <a:pPr marL="0" indent="0" algn="ctr">
              <a:spcBef>
                <a:spcPts val="600"/>
              </a:spcBef>
              <a:buNone/>
            </a:pPr>
            <a:r>
              <a:rPr lang="en-US" sz="2400" dirty="0"/>
              <a:t>University of British Columbia</a:t>
            </a:r>
          </a:p>
        </p:txBody>
      </p:sp>
      <p:pic>
        <p:nvPicPr>
          <p:cNvPr id="11" name="Picture 4" descr="Natasha May, Educational Developer, York University">
            <a:extLst>
              <a:ext uri="{FF2B5EF4-FFF2-40B4-BE49-F238E27FC236}">
                <a16:creationId xmlns:a16="http://schemas.microsoft.com/office/drawing/2014/main" id="{A118A4B7-294D-49A4-8D2F-BC0A830BDA8E}"/>
              </a:ext>
            </a:extLst>
          </p:cNvPr>
          <p:cNvPicPr>
            <a:picLocks noChangeAspect="1"/>
          </p:cNvPicPr>
          <p:nvPr/>
        </p:nvPicPr>
        <p:blipFill rotWithShape="1">
          <a:blip r:embed="rId4">
            <a:extLst>
              <a:ext uri="{28A0092B-C50C-407E-A947-70E740481C1C}">
                <a14:useLocalDpi xmlns:a14="http://schemas.microsoft.com/office/drawing/2010/main" val="0"/>
              </a:ext>
            </a:extLst>
          </a:blip>
          <a:srcRect l="25520" t="3231" r="17248" b="10988"/>
          <a:stretch/>
        </p:blipFill>
        <p:spPr>
          <a:xfrm>
            <a:off x="4590288" y="1371600"/>
            <a:ext cx="3017520" cy="3017520"/>
          </a:xfrm>
          <a:prstGeom prst="ellipse">
            <a:avLst/>
          </a:prstGeom>
        </p:spPr>
      </p:pic>
      <p:sp>
        <p:nvSpPr>
          <p:cNvPr id="4" name="Content Placeholder 5">
            <a:extLst>
              <a:ext uri="{FF2B5EF4-FFF2-40B4-BE49-F238E27FC236}">
                <a16:creationId xmlns:a16="http://schemas.microsoft.com/office/drawing/2014/main" id="{D9D4B714-17B3-49CC-93E0-D1D0A5AB759C}"/>
              </a:ext>
            </a:extLst>
          </p:cNvPr>
          <p:cNvSpPr>
            <a:spLocks noGrp="1"/>
          </p:cNvSpPr>
          <p:nvPr>
            <p:ph sz="half" idx="2"/>
          </p:nvPr>
        </p:nvSpPr>
        <p:spPr>
          <a:xfrm>
            <a:off x="4312920" y="4754880"/>
            <a:ext cx="3566160" cy="1553844"/>
          </a:xfrm>
        </p:spPr>
        <p:txBody>
          <a:bodyPr>
            <a:normAutofit/>
          </a:bodyPr>
          <a:lstStyle/>
          <a:p>
            <a:pPr marL="0" indent="0" algn="ctr">
              <a:spcBef>
                <a:spcPts val="600"/>
              </a:spcBef>
              <a:buNone/>
            </a:pPr>
            <a:r>
              <a:rPr lang="en-US" b="1" dirty="0"/>
              <a:t>Natasha May</a:t>
            </a:r>
          </a:p>
          <a:p>
            <a:pPr marL="0" indent="0" algn="ctr">
              <a:spcBef>
                <a:spcPts val="600"/>
              </a:spcBef>
              <a:buNone/>
            </a:pPr>
            <a:r>
              <a:rPr lang="en-US" sz="2400" dirty="0"/>
              <a:t>Educational Developer</a:t>
            </a:r>
          </a:p>
          <a:p>
            <a:pPr marL="0" indent="0" algn="ctr">
              <a:spcBef>
                <a:spcPts val="600"/>
              </a:spcBef>
              <a:buNone/>
            </a:pPr>
            <a:r>
              <a:rPr lang="en-US" sz="2400" dirty="0"/>
              <a:t>York University</a:t>
            </a:r>
          </a:p>
        </p:txBody>
      </p:sp>
      <p:pic>
        <p:nvPicPr>
          <p:cNvPr id="8" name="Picture 6" descr="Neil Silcox">
            <a:extLst>
              <a:ext uri="{FF2B5EF4-FFF2-40B4-BE49-F238E27FC236}">
                <a16:creationId xmlns:a16="http://schemas.microsoft.com/office/drawing/2014/main" id="{C83EB8BF-6CF5-48CF-AE28-9A6CC625ED4D}"/>
              </a:ext>
            </a:extLst>
          </p:cNvPr>
          <p:cNvPicPr>
            <a:picLocks noChangeAspect="1"/>
          </p:cNvPicPr>
          <p:nvPr/>
        </p:nvPicPr>
        <p:blipFill rotWithShape="1">
          <a:blip r:embed="rId5">
            <a:extLst>
              <a:ext uri="{28A0092B-C50C-407E-A947-70E740481C1C}">
                <a14:useLocalDpi xmlns:a14="http://schemas.microsoft.com/office/drawing/2010/main" val="0"/>
              </a:ext>
            </a:extLst>
          </a:blip>
          <a:srcRect l="21057" r="12187"/>
          <a:stretch/>
        </p:blipFill>
        <p:spPr>
          <a:xfrm>
            <a:off x="8442961" y="1371600"/>
            <a:ext cx="3017520" cy="3017520"/>
          </a:xfrm>
          <a:prstGeom prst="ellipse">
            <a:avLst/>
          </a:prstGeom>
        </p:spPr>
      </p:pic>
      <p:sp>
        <p:nvSpPr>
          <p:cNvPr id="5" name="Content Placeholder 7">
            <a:extLst>
              <a:ext uri="{FF2B5EF4-FFF2-40B4-BE49-F238E27FC236}">
                <a16:creationId xmlns:a16="http://schemas.microsoft.com/office/drawing/2014/main" id="{7C540BD3-D335-4AE7-821E-FCAFAC546B19}"/>
              </a:ext>
            </a:extLst>
          </p:cNvPr>
          <p:cNvSpPr>
            <a:spLocks noGrp="1"/>
          </p:cNvSpPr>
          <p:nvPr>
            <p:ph sz="half" idx="13"/>
          </p:nvPr>
        </p:nvSpPr>
        <p:spPr>
          <a:xfrm>
            <a:off x="8168641" y="4754880"/>
            <a:ext cx="3566160" cy="1553844"/>
          </a:xfrm>
        </p:spPr>
        <p:txBody>
          <a:bodyPr>
            <a:normAutofit/>
          </a:bodyPr>
          <a:lstStyle/>
          <a:p>
            <a:pPr marL="0" indent="0" algn="ctr">
              <a:spcBef>
                <a:spcPts val="600"/>
              </a:spcBef>
              <a:buNone/>
            </a:pPr>
            <a:r>
              <a:rPr lang="en-US" b="1" dirty="0"/>
              <a:t>Neil </a:t>
            </a:r>
            <a:r>
              <a:rPr lang="en-US" b="1" dirty="0" err="1"/>
              <a:t>Silcox</a:t>
            </a:r>
            <a:endParaRPr lang="en-US" b="1" dirty="0"/>
          </a:p>
          <a:p>
            <a:pPr marL="0" indent="0" algn="ctr">
              <a:spcBef>
                <a:spcPts val="600"/>
              </a:spcBef>
              <a:buNone/>
            </a:pPr>
            <a:r>
              <a:rPr lang="en-US" sz="2400" dirty="0"/>
              <a:t>Faculty Excellence Lead</a:t>
            </a:r>
          </a:p>
          <a:p>
            <a:pPr marL="0" indent="0" algn="ctr">
              <a:spcBef>
                <a:spcPts val="600"/>
              </a:spcBef>
              <a:buNone/>
            </a:pPr>
            <a:r>
              <a:rPr lang="en-US" sz="2400" dirty="0"/>
              <a:t>Maple League of Universities</a:t>
            </a:r>
          </a:p>
        </p:txBody>
      </p:sp>
      <p:sp>
        <p:nvSpPr>
          <p:cNvPr id="6" name="Slide Number Placeholder 8">
            <a:extLst>
              <a:ext uri="{FF2B5EF4-FFF2-40B4-BE49-F238E27FC236}">
                <a16:creationId xmlns:a16="http://schemas.microsoft.com/office/drawing/2014/main" id="{C6A5D29F-5398-42A1-9119-E7C9AA7EA7BE}"/>
              </a:ext>
            </a:extLst>
          </p:cNvPr>
          <p:cNvSpPr>
            <a:spLocks noGrp="1"/>
          </p:cNvSpPr>
          <p:nvPr>
            <p:ph type="sldNum" sz="quarter" idx="12"/>
          </p:nvPr>
        </p:nvSpPr>
        <p:spPr/>
        <p:txBody>
          <a:bodyPr/>
          <a:lstStyle/>
          <a:p>
            <a:fld id="{F7EF4615-944C-4495-A598-F3C83E6C4501}" type="slidenum">
              <a:rPr lang="en-CA" smtClean="0"/>
              <a:t>10</a:t>
            </a:fld>
            <a:endParaRPr lang="en-CA" dirty="0"/>
          </a:p>
        </p:txBody>
      </p:sp>
    </p:spTree>
    <p:extLst>
      <p:ext uri="{BB962C8B-B14F-4D97-AF65-F5344CB8AC3E}">
        <p14:creationId xmlns:p14="http://schemas.microsoft.com/office/powerpoint/2010/main" val="33623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274-531A-4E7C-9514-20F27B05EC65}"/>
              </a:ext>
            </a:extLst>
          </p:cNvPr>
          <p:cNvSpPr>
            <a:spLocks noGrp="1"/>
          </p:cNvSpPr>
          <p:nvPr>
            <p:ph type="title"/>
          </p:nvPr>
        </p:nvSpPr>
        <p:spPr/>
        <p:txBody>
          <a:bodyPr/>
          <a:lstStyle/>
          <a:p>
            <a:r>
              <a:rPr lang="en-US" dirty="0"/>
              <a:t>Panel Questions</a:t>
            </a:r>
          </a:p>
        </p:txBody>
      </p:sp>
      <p:sp>
        <p:nvSpPr>
          <p:cNvPr id="3" name="Content Placeholder 2">
            <a:extLst>
              <a:ext uri="{FF2B5EF4-FFF2-40B4-BE49-F238E27FC236}">
                <a16:creationId xmlns:a16="http://schemas.microsoft.com/office/drawing/2014/main" id="{C1CD2911-BB2B-4DAE-B7F7-6555BB22C57F}"/>
              </a:ext>
            </a:extLst>
          </p:cNvPr>
          <p:cNvSpPr>
            <a:spLocks noGrp="1"/>
          </p:cNvSpPr>
          <p:nvPr>
            <p:ph idx="1"/>
          </p:nvPr>
        </p:nvSpPr>
        <p:spPr/>
        <p:txBody>
          <a:bodyPr/>
          <a:lstStyle/>
          <a:p>
            <a:pPr marL="0" indent="0">
              <a:buNone/>
            </a:pPr>
            <a:r>
              <a:rPr lang="en-US" dirty="0"/>
              <a:t>What was your pathway into educational development?</a:t>
            </a:r>
          </a:p>
          <a:p>
            <a:pPr marL="0" indent="0">
              <a:buNone/>
            </a:pPr>
            <a:endParaRPr lang="en-US" dirty="0"/>
          </a:p>
          <a:p>
            <a:pPr marL="0" indent="0">
              <a:buNone/>
            </a:pPr>
            <a:r>
              <a:rPr lang="en-US" dirty="0"/>
              <a:t>How did your pathway help you build and define your professional network?</a:t>
            </a:r>
          </a:p>
          <a:p>
            <a:pPr marL="0" indent="0">
              <a:buNone/>
            </a:pPr>
            <a:endParaRPr lang="en-US" dirty="0"/>
          </a:p>
          <a:p>
            <a:pPr marL="0" indent="0">
              <a:buNone/>
            </a:pPr>
            <a:r>
              <a:rPr lang="en-US" dirty="0"/>
              <a:t>How has your professional network helped you grow as an educational developer?</a:t>
            </a:r>
          </a:p>
        </p:txBody>
      </p:sp>
      <p:sp>
        <p:nvSpPr>
          <p:cNvPr id="4" name="Slide Number Placeholder 3">
            <a:extLst>
              <a:ext uri="{FF2B5EF4-FFF2-40B4-BE49-F238E27FC236}">
                <a16:creationId xmlns:a16="http://schemas.microsoft.com/office/drawing/2014/main" id="{6725D6FC-1498-4373-8BEC-1936622B6EB1}"/>
              </a:ext>
            </a:extLst>
          </p:cNvPr>
          <p:cNvSpPr>
            <a:spLocks noGrp="1"/>
          </p:cNvSpPr>
          <p:nvPr>
            <p:ph type="sldNum" sz="quarter" idx="12"/>
          </p:nvPr>
        </p:nvSpPr>
        <p:spPr/>
        <p:txBody>
          <a:bodyPr/>
          <a:lstStyle/>
          <a:p>
            <a:fld id="{F7EF4615-944C-4495-A598-F3C83E6C4501}" type="slidenum">
              <a:rPr lang="en-CA" smtClean="0"/>
              <a:pPr/>
              <a:t>11</a:t>
            </a:fld>
            <a:endParaRPr lang="en-CA" dirty="0"/>
          </a:p>
        </p:txBody>
      </p:sp>
    </p:spTree>
    <p:extLst>
      <p:ext uri="{BB962C8B-B14F-4D97-AF65-F5344CB8AC3E}">
        <p14:creationId xmlns:p14="http://schemas.microsoft.com/office/powerpoint/2010/main" val="36134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US" sz="3600" dirty="0"/>
              <a:t>Expanding Our Professional Network: ED Speed Networking</a:t>
            </a:r>
            <a:endParaRPr lang="en-CA" sz="3600" dirty="0"/>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F0"/>
                </a:solidFill>
              </a:rPr>
              <a:t>3</a:t>
            </a:r>
            <a:endParaRPr lang="en-CA" sz="15000" b="0" dirty="0">
              <a:solidFill>
                <a:srgbClr val="00B0F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12</a:t>
            </a:fld>
            <a:endParaRPr lang="en-CA" dirty="0"/>
          </a:p>
        </p:txBody>
      </p:sp>
    </p:spTree>
    <p:extLst>
      <p:ext uri="{BB962C8B-B14F-4D97-AF65-F5344CB8AC3E}">
        <p14:creationId xmlns:p14="http://schemas.microsoft.com/office/powerpoint/2010/main" val="118449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C5682A-3FFA-4FB2-BA98-93DBC5BB50BE}"/>
              </a:ext>
            </a:extLst>
          </p:cNvPr>
          <p:cNvSpPr>
            <a:spLocks noGrp="1"/>
          </p:cNvSpPr>
          <p:nvPr>
            <p:ph type="title"/>
          </p:nvPr>
        </p:nvSpPr>
        <p:spPr/>
        <p:txBody>
          <a:bodyPr/>
          <a:lstStyle/>
          <a:p>
            <a:r>
              <a:rPr lang="en-US" dirty="0"/>
              <a:t>Breakout: ED Speed Networking</a:t>
            </a:r>
          </a:p>
        </p:txBody>
      </p:sp>
      <p:sp>
        <p:nvSpPr>
          <p:cNvPr id="4" name="Content Placeholder 3">
            <a:extLst>
              <a:ext uri="{FF2B5EF4-FFF2-40B4-BE49-F238E27FC236}">
                <a16:creationId xmlns:a16="http://schemas.microsoft.com/office/drawing/2014/main" id="{E096F715-2F18-4152-A688-13807C82AE1F}"/>
              </a:ext>
            </a:extLst>
          </p:cNvPr>
          <p:cNvSpPr>
            <a:spLocks noGrp="1"/>
          </p:cNvSpPr>
          <p:nvPr>
            <p:ph idx="1"/>
          </p:nvPr>
        </p:nvSpPr>
        <p:spPr/>
        <p:txBody>
          <a:bodyPr>
            <a:normAutofit/>
          </a:bodyPr>
          <a:lstStyle/>
          <a:p>
            <a:pPr marL="0" indent="0">
              <a:buNone/>
            </a:pPr>
            <a:r>
              <a:rPr lang="en-US" dirty="0"/>
              <a:t>3 speed networking rounds (7 minutes each)</a:t>
            </a:r>
          </a:p>
          <a:p>
            <a:pPr marL="0" indent="0">
              <a:buNone/>
            </a:pPr>
            <a:r>
              <a:rPr lang="en-US" dirty="0"/>
              <a:t>3–5 participants per breakout room</a:t>
            </a:r>
          </a:p>
          <a:p>
            <a:pPr marL="0" indent="0">
              <a:buNone/>
            </a:pPr>
            <a:endParaRPr lang="en-US" dirty="0"/>
          </a:p>
          <a:p>
            <a:pPr marL="0" indent="0">
              <a:buNone/>
            </a:pPr>
            <a:r>
              <a:rPr lang="en-US" b="1" dirty="0"/>
              <a:t>Talking Points</a:t>
            </a:r>
          </a:p>
          <a:p>
            <a:r>
              <a:rPr lang="en-US" dirty="0"/>
              <a:t>Introduce yourself</a:t>
            </a:r>
          </a:p>
          <a:p>
            <a:r>
              <a:rPr lang="en-US" dirty="0"/>
              <a:t>Highlight one takeaway from the panel</a:t>
            </a:r>
          </a:p>
          <a:p>
            <a:r>
              <a:rPr lang="en-US" dirty="0"/>
              <a:t>Identify one network you are seeking or offer one support you are able to provide</a:t>
            </a:r>
          </a:p>
          <a:p>
            <a:r>
              <a:rPr lang="en-US" dirty="0"/>
              <a:t>Share contact information!</a:t>
            </a:r>
          </a:p>
        </p:txBody>
      </p:sp>
      <p:sp>
        <p:nvSpPr>
          <p:cNvPr id="5" name="Slide Number Placeholder 3">
            <a:extLst>
              <a:ext uri="{FF2B5EF4-FFF2-40B4-BE49-F238E27FC236}">
                <a16:creationId xmlns:a16="http://schemas.microsoft.com/office/drawing/2014/main" id="{79097245-1E4D-4394-8A53-D7EE17212030}"/>
              </a:ext>
            </a:extLst>
          </p:cNvPr>
          <p:cNvSpPr>
            <a:spLocks noGrp="1"/>
          </p:cNvSpPr>
          <p:nvPr>
            <p:ph type="sldNum" sz="quarter" idx="12"/>
          </p:nvPr>
        </p:nvSpPr>
        <p:spPr/>
        <p:txBody>
          <a:bodyPr/>
          <a:lstStyle/>
          <a:p>
            <a:fld id="{F7EF4615-944C-4495-A598-F3C83E6C4501}" type="slidenum">
              <a:rPr lang="en-CA" smtClean="0"/>
              <a:t>13</a:t>
            </a:fld>
            <a:endParaRPr lang="en-CA" dirty="0"/>
          </a:p>
        </p:txBody>
      </p:sp>
    </p:spTree>
    <p:extLst>
      <p:ext uri="{BB962C8B-B14F-4D97-AF65-F5344CB8AC3E}">
        <p14:creationId xmlns:p14="http://schemas.microsoft.com/office/powerpoint/2010/main" val="270688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77FA-F25F-4648-8871-309BE494C6A7}"/>
              </a:ext>
            </a:extLst>
          </p:cNvPr>
          <p:cNvSpPr>
            <a:spLocks noGrp="1"/>
          </p:cNvSpPr>
          <p:nvPr>
            <p:ph type="title"/>
          </p:nvPr>
        </p:nvSpPr>
        <p:spPr/>
        <p:txBody>
          <a:bodyPr>
            <a:normAutofit/>
          </a:bodyPr>
          <a:lstStyle/>
          <a:p>
            <a:r>
              <a:rPr lang="en-US" dirty="0"/>
              <a:t>Speed Networking Recap </a:t>
            </a:r>
            <a:r>
              <a:rPr lang="en-US" sz="4000" dirty="0"/>
              <a:t>(Annotation Activity)</a:t>
            </a:r>
            <a:endParaRPr lang="en-US" dirty="0"/>
          </a:p>
        </p:txBody>
      </p:sp>
      <p:sp>
        <p:nvSpPr>
          <p:cNvPr id="3" name="Content Placeholder 2">
            <a:extLst>
              <a:ext uri="{FF2B5EF4-FFF2-40B4-BE49-F238E27FC236}">
                <a16:creationId xmlns:a16="http://schemas.microsoft.com/office/drawing/2014/main" id="{34D499D8-D7F3-4DD0-B45E-E89F1AAF6948}"/>
              </a:ext>
            </a:extLst>
          </p:cNvPr>
          <p:cNvSpPr>
            <a:spLocks noGrp="1"/>
          </p:cNvSpPr>
          <p:nvPr>
            <p:ph idx="1"/>
          </p:nvPr>
        </p:nvSpPr>
        <p:spPr/>
        <p:txBody>
          <a:bodyPr/>
          <a:lstStyle/>
          <a:p>
            <a:pPr marL="0" indent="0">
              <a:buNone/>
            </a:pPr>
            <a:endParaRPr lang="en-US" dirty="0"/>
          </a:p>
        </p:txBody>
      </p:sp>
      <p:pic>
        <p:nvPicPr>
          <p:cNvPr id="2050" name="Picture 3" descr="Networks from Pixabay (https://pixabay.com/illustrations/network-networking-web-4636686/)">
            <a:extLst>
              <a:ext uri="{FF2B5EF4-FFF2-40B4-BE49-F238E27FC236}">
                <a16:creationId xmlns:a16="http://schemas.microsoft.com/office/drawing/2014/main" id="{81048EE8-62F1-44DF-8EEB-43DA684881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7" r="28437"/>
          <a:stretch/>
        </p:blipFill>
        <p:spPr bwMode="auto">
          <a:xfrm>
            <a:off x="8714230" y="3382644"/>
            <a:ext cx="3017520" cy="3017520"/>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4">
            <a:extLst>
              <a:ext uri="{FF2B5EF4-FFF2-40B4-BE49-F238E27FC236}">
                <a16:creationId xmlns:a16="http://schemas.microsoft.com/office/drawing/2014/main" id="{0FE9AAEC-6D2C-425E-9764-5A895B99D26C}"/>
              </a:ext>
            </a:extLst>
          </p:cNvPr>
          <p:cNvSpPr>
            <a:spLocks noGrp="1"/>
          </p:cNvSpPr>
          <p:nvPr>
            <p:ph type="sldNum" sz="quarter" idx="12"/>
          </p:nvPr>
        </p:nvSpPr>
        <p:spPr/>
        <p:txBody>
          <a:bodyPr/>
          <a:lstStyle/>
          <a:p>
            <a:fld id="{F7EF4615-944C-4495-A598-F3C83E6C4501}" type="slidenum">
              <a:rPr lang="en-CA" smtClean="0"/>
              <a:t>14</a:t>
            </a:fld>
            <a:endParaRPr lang="en-CA" dirty="0"/>
          </a:p>
        </p:txBody>
      </p:sp>
    </p:spTree>
    <p:extLst>
      <p:ext uri="{BB962C8B-B14F-4D97-AF65-F5344CB8AC3E}">
        <p14:creationId xmlns:p14="http://schemas.microsoft.com/office/powerpoint/2010/main" val="187541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374E-B220-4A39-8ADC-CB095F27B19B}"/>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E4F3E4B9-6ECE-4D2E-B1DA-2F8A405BCCDE}"/>
              </a:ext>
            </a:extLst>
          </p:cNvPr>
          <p:cNvSpPr>
            <a:spLocks noGrp="1"/>
          </p:cNvSpPr>
          <p:nvPr>
            <p:ph idx="1"/>
          </p:nvPr>
        </p:nvSpPr>
        <p:spPr>
          <a:xfrm>
            <a:off x="457198" y="1371599"/>
            <a:ext cx="11301984" cy="5028565"/>
          </a:xfrm>
        </p:spPr>
        <p:txBody>
          <a:bodyPr>
            <a:normAutofit/>
          </a:bodyPr>
          <a:lstStyle/>
          <a:p>
            <a:pPr marL="457200" indent="-457200">
              <a:buNone/>
            </a:pPr>
            <a:r>
              <a:rPr lang="en-US" sz="2400" dirty="0" err="1"/>
              <a:t>Bahlmann</a:t>
            </a:r>
            <a:r>
              <a:rPr lang="en-US" sz="2400" dirty="0"/>
              <a:t>, G. (n.d.). </a:t>
            </a:r>
            <a:r>
              <a:rPr lang="en-US" sz="2400" i="1" dirty="0">
                <a:hlinkClick r:id="rId2"/>
              </a:rPr>
              <a:t>Networking for People Who Absolutely Hate Networking</a:t>
            </a:r>
            <a:r>
              <a:rPr lang="en-US" sz="2400" i="1" dirty="0"/>
              <a:t>.</a:t>
            </a:r>
            <a:r>
              <a:rPr lang="en-US" sz="2400" dirty="0"/>
              <a:t> tribemineblog.com.</a:t>
            </a:r>
          </a:p>
          <a:p>
            <a:pPr marL="457200" indent="-457200">
              <a:buNone/>
            </a:pPr>
            <a:r>
              <a:rPr lang="en-US" sz="2400" dirty="0"/>
              <a:t>Greenwald, C. S. (2020). </a:t>
            </a:r>
            <a:r>
              <a:rPr lang="en-US" sz="2400" i="1" dirty="0">
                <a:hlinkClick r:id="rId3"/>
              </a:rPr>
              <a:t>No More Excuses! Build a Contact List to Fuel Your Career</a:t>
            </a:r>
            <a:r>
              <a:rPr lang="en-US" sz="2400" i="1" dirty="0"/>
              <a:t>.</a:t>
            </a:r>
            <a:r>
              <a:rPr lang="en-US" sz="2400" dirty="0"/>
              <a:t> American Bar Association.</a:t>
            </a:r>
          </a:p>
          <a:p>
            <a:pPr marL="457200" indent="-457200">
              <a:buNone/>
            </a:pPr>
            <a:r>
              <a:rPr lang="en-US" sz="2400" dirty="0"/>
              <a:t>Guido, A. (2019). </a:t>
            </a:r>
            <a:r>
              <a:rPr lang="en-US" sz="2400" i="1" dirty="0">
                <a:hlinkClick r:id="rId4"/>
              </a:rPr>
              <a:t>Why Being Kind Is Your Best Networking Strategy and How To Do It</a:t>
            </a:r>
            <a:r>
              <a:rPr lang="en-US" sz="2400" i="1" dirty="0"/>
              <a:t>. </a:t>
            </a:r>
            <a:r>
              <a:rPr lang="en-US" sz="2400" dirty="0"/>
              <a:t>Career Protocol.</a:t>
            </a:r>
          </a:p>
          <a:p>
            <a:pPr marL="457200" indent="-457200">
              <a:buNone/>
            </a:pPr>
            <a:r>
              <a:rPr lang="en-US" sz="2400" dirty="0"/>
              <a:t>Popovic, C. (n.d.). </a:t>
            </a:r>
            <a:r>
              <a:rPr lang="en-US" sz="2400" i="1" dirty="0">
                <a:hlinkClick r:id="rId5"/>
              </a:rPr>
              <a:t>Connections</a:t>
            </a:r>
            <a:r>
              <a:rPr lang="en-US" sz="2400" dirty="0"/>
              <a:t>. Educational Developers Thinking Allowed.   Includes subpages about professional organizations, conferences, journals and other publications, listservs, social media, internal connections, exchanges and visits, mentoring and consultancy.</a:t>
            </a:r>
          </a:p>
          <a:p>
            <a:pPr marL="463550" indent="-463550">
              <a:buNone/>
            </a:pPr>
            <a:r>
              <a:rPr lang="en-US" sz="2400" dirty="0"/>
              <a:t>Zack, D. (2019). </a:t>
            </a:r>
            <a:r>
              <a:rPr lang="en-US" sz="2400" i="1" dirty="0">
                <a:hlinkClick r:id="rId6"/>
              </a:rPr>
              <a:t>A Networking Survival Kit for People Who Hate Networking</a:t>
            </a:r>
            <a:r>
              <a:rPr lang="en-US" sz="2400" i="1" dirty="0"/>
              <a:t>.</a:t>
            </a:r>
            <a:r>
              <a:rPr lang="en-US" sz="2400" dirty="0"/>
              <a:t> Berrett-Koehler Publishers.</a:t>
            </a:r>
          </a:p>
        </p:txBody>
      </p:sp>
      <p:sp>
        <p:nvSpPr>
          <p:cNvPr id="4" name="Slide Number Placeholder 3">
            <a:extLst>
              <a:ext uri="{FF2B5EF4-FFF2-40B4-BE49-F238E27FC236}">
                <a16:creationId xmlns:a16="http://schemas.microsoft.com/office/drawing/2014/main" id="{79023B68-3954-454B-80D2-9DC44190B50E}"/>
              </a:ext>
            </a:extLst>
          </p:cNvPr>
          <p:cNvSpPr>
            <a:spLocks noGrp="1"/>
          </p:cNvSpPr>
          <p:nvPr>
            <p:ph type="sldNum" sz="quarter" idx="12"/>
          </p:nvPr>
        </p:nvSpPr>
        <p:spPr/>
        <p:txBody>
          <a:bodyPr/>
          <a:lstStyle/>
          <a:p>
            <a:fld id="{F7EF4615-944C-4495-A598-F3C83E6C4501}" type="slidenum">
              <a:rPr lang="en-CA" smtClean="0"/>
              <a:t>15</a:t>
            </a:fld>
            <a:endParaRPr lang="en-CA" dirty="0"/>
          </a:p>
        </p:txBody>
      </p:sp>
    </p:spTree>
    <p:extLst>
      <p:ext uri="{BB962C8B-B14F-4D97-AF65-F5344CB8AC3E}">
        <p14:creationId xmlns:p14="http://schemas.microsoft.com/office/powerpoint/2010/main" val="223504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34F9-D774-4ED7-8C73-2DE9FCB5E45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EAB19A3-AD84-48EA-9BD3-2E29D279A614}"/>
              </a:ext>
            </a:extLst>
          </p:cNvPr>
          <p:cNvSpPr>
            <a:spLocks noGrp="1"/>
          </p:cNvSpPr>
          <p:nvPr>
            <p:ph idx="1"/>
          </p:nvPr>
        </p:nvSpPr>
        <p:spPr/>
        <p:txBody>
          <a:bodyPr/>
          <a:lstStyle/>
          <a:p>
            <a:pPr marL="0" indent="0">
              <a:spcBef>
                <a:spcPts val="0"/>
              </a:spcBef>
              <a:buFont typeface="Arial" panose="020B0604020202020204" pitchFamily="34" charset="0"/>
              <a:buNone/>
            </a:pPr>
            <a:r>
              <a:rPr lang="en-US" b="1" dirty="0"/>
              <a:t>Wednesday, June 1, 1–2:30 pm EDT </a:t>
            </a:r>
          </a:p>
          <a:p>
            <a:pPr marL="0" indent="0">
              <a:spcBef>
                <a:spcPts val="0"/>
              </a:spcBef>
              <a:buFont typeface="Arial" panose="020B0604020202020204" pitchFamily="34" charset="0"/>
              <a:buNone/>
            </a:pPr>
            <a:r>
              <a:rPr lang="en-US" dirty="0"/>
              <a:t>Equity, Diversity, Inclusion and Educational Development</a:t>
            </a:r>
          </a:p>
          <a:p>
            <a:pPr marL="0" indent="0">
              <a:spcBef>
                <a:spcPts val="0"/>
              </a:spcBef>
              <a:buFont typeface="Arial" panose="020B0604020202020204" pitchFamily="34" charset="0"/>
              <a:buNone/>
            </a:pPr>
            <a:endParaRPr lang="en-US" dirty="0"/>
          </a:p>
          <a:p>
            <a:pPr marL="0" indent="0">
              <a:spcBef>
                <a:spcPts val="600"/>
              </a:spcBef>
              <a:buFont typeface="Arial" panose="020B0604020202020204" pitchFamily="34" charset="0"/>
              <a:buNone/>
            </a:pPr>
            <a:r>
              <a:rPr lang="en-US" b="1" dirty="0">
                <a:hlinkClick r:id="rId2"/>
              </a:rPr>
              <a:t>edinstitute2022.opened.ca</a:t>
            </a:r>
            <a:endParaRPr lang="en-US" b="1" dirty="0"/>
          </a:p>
        </p:txBody>
      </p:sp>
      <p:sp>
        <p:nvSpPr>
          <p:cNvPr id="4" name="Slide Number Placeholder 3">
            <a:extLst>
              <a:ext uri="{FF2B5EF4-FFF2-40B4-BE49-F238E27FC236}">
                <a16:creationId xmlns:a16="http://schemas.microsoft.com/office/drawing/2014/main" id="{EB2BF9F2-6334-4C56-AEA1-BCADBBC12FD8}"/>
              </a:ext>
            </a:extLst>
          </p:cNvPr>
          <p:cNvSpPr>
            <a:spLocks noGrp="1"/>
          </p:cNvSpPr>
          <p:nvPr>
            <p:ph type="sldNum" sz="quarter" idx="12"/>
          </p:nvPr>
        </p:nvSpPr>
        <p:spPr/>
        <p:txBody>
          <a:bodyPr/>
          <a:lstStyle/>
          <a:p>
            <a:fld id="{F7EF4615-944C-4495-A598-F3C83E6C4501}" type="slidenum">
              <a:rPr lang="en-CA" smtClean="0">
                <a:solidFill>
                  <a:schemeClr val="tx1"/>
                </a:solidFill>
              </a:rPr>
              <a:pPr/>
              <a:t>16</a:t>
            </a:fld>
            <a:endParaRPr lang="en-CA" dirty="0">
              <a:solidFill>
                <a:schemeClr val="tx1"/>
              </a:solidFill>
            </a:endParaRPr>
          </a:p>
        </p:txBody>
      </p:sp>
    </p:spTree>
    <p:extLst>
      <p:ext uri="{BB962C8B-B14F-4D97-AF65-F5344CB8AC3E}">
        <p14:creationId xmlns:p14="http://schemas.microsoft.com/office/powerpoint/2010/main" val="345520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FD67-F6C2-4D87-9A42-28960C8FBCF4}"/>
              </a:ext>
            </a:extLst>
          </p:cNvPr>
          <p:cNvSpPr>
            <a:spLocks noGrp="1"/>
          </p:cNvSpPr>
          <p:nvPr>
            <p:ph type="ctrTitle"/>
          </p:nvPr>
        </p:nvSpPr>
        <p:spPr/>
        <p:txBody>
          <a:bodyPr>
            <a:normAutofit/>
          </a:bodyPr>
          <a:lstStyle/>
          <a:p>
            <a:r>
              <a:rPr lang="en-US" sz="5400" dirty="0"/>
              <a:t>Establishing, Expanding, and Strengthening Your Professional Network</a:t>
            </a:r>
          </a:p>
        </p:txBody>
      </p:sp>
      <p:sp>
        <p:nvSpPr>
          <p:cNvPr id="3" name="Subtitle 2">
            <a:extLst>
              <a:ext uri="{FF2B5EF4-FFF2-40B4-BE49-F238E27FC236}">
                <a16:creationId xmlns:a16="http://schemas.microsoft.com/office/drawing/2014/main" id="{F964168E-3FD6-4D98-9144-86783E76168C}"/>
              </a:ext>
            </a:extLst>
          </p:cNvPr>
          <p:cNvSpPr>
            <a:spLocks noGrp="1"/>
          </p:cNvSpPr>
          <p:nvPr>
            <p:ph type="subTitle" idx="1"/>
          </p:nvPr>
        </p:nvSpPr>
        <p:spPr/>
        <p:txBody>
          <a:bodyPr>
            <a:normAutofit/>
          </a:bodyPr>
          <a:lstStyle/>
          <a:p>
            <a:r>
              <a:rPr lang="en-US" sz="2800" b="1" dirty="0"/>
              <a:t>ED Institute 2022 Week 3</a:t>
            </a:r>
            <a:br>
              <a:rPr lang="en-US" sz="2800" dirty="0"/>
            </a:br>
            <a:r>
              <a:rPr lang="en-US" sz="2800" dirty="0"/>
              <a:t>Brian </a:t>
            </a:r>
            <a:r>
              <a:rPr lang="en-US" sz="2800" dirty="0" err="1"/>
              <a:t>Nairn</a:t>
            </a:r>
            <a:r>
              <a:rPr lang="en-US" sz="2800" dirty="0"/>
              <a:t>, St. Clair College</a:t>
            </a:r>
            <a:br>
              <a:rPr lang="en-US" sz="2800" dirty="0"/>
            </a:br>
            <a:r>
              <a:rPr lang="en-US" sz="2800" dirty="0"/>
              <a:t>Samantha Chang, University of Toronto</a:t>
            </a:r>
          </a:p>
        </p:txBody>
      </p:sp>
    </p:spTree>
    <p:extLst>
      <p:ext uri="{BB962C8B-B14F-4D97-AF65-F5344CB8AC3E}">
        <p14:creationId xmlns:p14="http://schemas.microsoft.com/office/powerpoint/2010/main" val="267232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AAB4-EDA2-44F9-819E-65C7BB4B3A76}"/>
              </a:ext>
            </a:extLst>
          </p:cNvPr>
          <p:cNvSpPr>
            <a:spLocks noGrp="1"/>
          </p:cNvSpPr>
          <p:nvPr>
            <p:ph type="title"/>
          </p:nvPr>
        </p:nvSpPr>
        <p:spPr/>
        <p:txBody>
          <a:bodyPr/>
          <a:lstStyle/>
          <a:p>
            <a:r>
              <a:rPr lang="en-US" dirty="0">
                <a:solidFill>
                  <a:schemeClr val="bg1"/>
                </a:solidFill>
              </a:rPr>
              <a:t>Land Acknowledgement</a:t>
            </a:r>
          </a:p>
        </p:txBody>
      </p:sp>
      <p:pic>
        <p:nvPicPr>
          <p:cNvPr id="1026" name="Picture 2" descr="St. Clair College, Windsor, Ontario">
            <a:extLst>
              <a:ext uri="{FF2B5EF4-FFF2-40B4-BE49-F238E27FC236}">
                <a16:creationId xmlns:a16="http://schemas.microsoft.com/office/drawing/2014/main" id="{6F35D6F9-E8DB-474F-B81D-2F2C454B7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371599"/>
            <a:ext cx="4572520" cy="305211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65CE590E-BDDF-4DAD-BD53-03CA0B2E4878}"/>
              </a:ext>
            </a:extLst>
          </p:cNvPr>
          <p:cNvSpPr txBox="1">
            <a:spLocks/>
          </p:cNvSpPr>
          <p:nvPr/>
        </p:nvSpPr>
        <p:spPr>
          <a:xfrm>
            <a:off x="5330952" y="1371599"/>
            <a:ext cx="6400800" cy="305211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solidFill>
                  <a:schemeClr val="bg1"/>
                </a:solidFill>
              </a:rPr>
              <a:t>St. Clair College would like to recognize and acknowledge that it sits on the three fires confederacy’s traditional territory of the Ojibwe, Odawa, and Potawatomi nations. We would also like to acknowledge the many other tribes and indigenous nations that call this beautiful land home. We give thanks to the land and surrounding Water for sustaining us.</a:t>
            </a:r>
          </a:p>
          <a:p>
            <a:pPr marL="0" indent="0">
              <a:spcBef>
                <a:spcPts val="0"/>
              </a:spcBef>
              <a:buFont typeface="Arial" panose="020B0604020202020204" pitchFamily="34" charset="0"/>
              <a:buNone/>
            </a:pPr>
            <a:endParaRPr lang="en-US" sz="2000" dirty="0">
              <a:solidFill>
                <a:schemeClr val="bg1"/>
              </a:solidFill>
            </a:endParaRPr>
          </a:p>
          <a:p>
            <a:pPr marL="0" indent="0">
              <a:spcBef>
                <a:spcPts val="0"/>
              </a:spcBef>
              <a:buFont typeface="Arial" panose="020B0604020202020204" pitchFamily="34" charset="0"/>
              <a:buNone/>
            </a:pPr>
            <a:r>
              <a:rPr lang="en-US" sz="1600" dirty="0">
                <a:solidFill>
                  <a:schemeClr val="bg1"/>
                </a:solidFill>
              </a:rPr>
              <a:t>Left: St. Clair College</a:t>
            </a:r>
          </a:p>
          <a:p>
            <a:pPr marL="0" indent="0">
              <a:spcBef>
                <a:spcPts val="0"/>
              </a:spcBef>
              <a:buFont typeface="Arial" panose="020B0604020202020204" pitchFamily="34" charset="0"/>
              <a:buNone/>
            </a:pPr>
            <a:r>
              <a:rPr lang="en-US" sz="1600" dirty="0">
                <a:solidFill>
                  <a:schemeClr val="bg1"/>
                </a:solidFill>
              </a:rPr>
              <a:t>Right: Cherry blossoms blooming </a:t>
            </a:r>
          </a:p>
          <a:p>
            <a:pPr marL="0" indent="0">
              <a:spcBef>
                <a:spcPts val="0"/>
              </a:spcBef>
              <a:buFont typeface="Arial" panose="020B0604020202020204" pitchFamily="34" charset="0"/>
              <a:buNone/>
            </a:pPr>
            <a:r>
              <a:rPr lang="en-US" sz="1600" dirty="0">
                <a:solidFill>
                  <a:schemeClr val="bg1"/>
                </a:solidFill>
              </a:rPr>
              <a:t>outside of Robarts Library at the </a:t>
            </a:r>
          </a:p>
          <a:p>
            <a:pPr marL="0" indent="0">
              <a:spcBef>
                <a:spcPts val="0"/>
              </a:spcBef>
              <a:buFont typeface="Arial" panose="020B0604020202020204" pitchFamily="34" charset="0"/>
              <a:buNone/>
            </a:pPr>
            <a:r>
              <a:rPr lang="en-US" sz="1600" dirty="0">
                <a:solidFill>
                  <a:schemeClr val="bg1"/>
                </a:solidFill>
              </a:rPr>
              <a:t>University of Toronto</a:t>
            </a:r>
          </a:p>
        </p:txBody>
      </p:sp>
      <p:sp>
        <p:nvSpPr>
          <p:cNvPr id="3" name="Content Placeholder 4">
            <a:extLst>
              <a:ext uri="{FF2B5EF4-FFF2-40B4-BE49-F238E27FC236}">
                <a16:creationId xmlns:a16="http://schemas.microsoft.com/office/drawing/2014/main" id="{D6F064C8-B12D-4224-821A-7A7F7DC09502}"/>
              </a:ext>
            </a:extLst>
          </p:cNvPr>
          <p:cNvSpPr>
            <a:spLocks noGrp="1"/>
          </p:cNvSpPr>
          <p:nvPr>
            <p:ph idx="1"/>
          </p:nvPr>
        </p:nvSpPr>
        <p:spPr>
          <a:xfrm>
            <a:off x="457196" y="4698032"/>
            <a:ext cx="7772400" cy="1702131"/>
          </a:xfrm>
        </p:spPr>
        <p:txBody>
          <a:bodyPr>
            <a:noAutofit/>
          </a:bodyPr>
          <a:lstStyle/>
          <a:p>
            <a:pPr marL="0" indent="0">
              <a:spcBef>
                <a:spcPts val="0"/>
              </a:spcBef>
              <a:buFont typeface="Arial" panose="020B0604020202020204" pitchFamily="34" charset="0"/>
              <a:buNone/>
            </a:pPr>
            <a:r>
              <a:rPr lang="en-US" sz="2000" dirty="0">
                <a:solidFill>
                  <a:schemeClr val="bg1"/>
                </a:solidFill>
              </a:rPr>
              <a:t>We wish to acknowledge this land on which the University of Toronto operates. For thousands of years it has been the traditional land of the Huron-Wendat, the Seneca, and the </a:t>
            </a:r>
            <a:r>
              <a:rPr lang="en-US" sz="2000" dirty="0" err="1">
                <a:solidFill>
                  <a:schemeClr val="bg1"/>
                </a:solidFill>
              </a:rPr>
              <a:t>Mississaugas</a:t>
            </a:r>
            <a:r>
              <a:rPr lang="en-US" sz="2000" dirty="0">
                <a:solidFill>
                  <a:schemeClr val="bg1"/>
                </a:solidFill>
              </a:rPr>
              <a:t> of the Credit. Today, this meeting place is still the home to many Indigenous people from across Turtle Island and we are grateful to have the opportunity to work on this land.</a:t>
            </a:r>
          </a:p>
        </p:txBody>
      </p:sp>
      <p:pic>
        <p:nvPicPr>
          <p:cNvPr id="5" name="Picture 5" descr="Cherry blossoms blooming outside of Robarts Library on the downtown University of Toronto campus (Photo by Romi Levine)">
            <a:extLst>
              <a:ext uri="{FF2B5EF4-FFF2-40B4-BE49-F238E27FC236}">
                <a16:creationId xmlns:a16="http://schemas.microsoft.com/office/drawing/2014/main" id="{AECEAAF1-A664-4D22-A77A-37342C6E1E36}"/>
              </a:ext>
            </a:extLst>
          </p:cNvPr>
          <p:cNvPicPr>
            <a:picLocks noChangeAspect="1"/>
          </p:cNvPicPr>
          <p:nvPr/>
        </p:nvPicPr>
        <p:blipFill rotWithShape="1">
          <a:blip r:embed="rId3">
            <a:extLst>
              <a:ext uri="{28A0092B-C50C-407E-A947-70E740481C1C}">
                <a14:useLocalDpi xmlns:a14="http://schemas.microsoft.com/office/drawing/2010/main" val="0"/>
              </a:ext>
            </a:extLst>
          </a:blip>
          <a:srcRect l="34061" t="22712" r="24138" b="20037"/>
          <a:stretch/>
        </p:blipFill>
        <p:spPr>
          <a:xfrm flipH="1">
            <a:off x="8435661" y="3428278"/>
            <a:ext cx="3756337" cy="3429722"/>
          </a:xfrm>
          <a:prstGeom prst="rect">
            <a:avLst/>
          </a:prstGeom>
        </p:spPr>
      </p:pic>
      <p:sp>
        <p:nvSpPr>
          <p:cNvPr id="4" name="Slide Number Placeholder 6" hidden="1">
            <a:extLst>
              <a:ext uri="{FF2B5EF4-FFF2-40B4-BE49-F238E27FC236}">
                <a16:creationId xmlns:a16="http://schemas.microsoft.com/office/drawing/2014/main" id="{5C3E86EE-2F3A-4334-B8A5-E6FBE063B751}"/>
              </a:ext>
            </a:extLst>
          </p:cNvPr>
          <p:cNvSpPr>
            <a:spLocks noGrp="1"/>
          </p:cNvSpPr>
          <p:nvPr>
            <p:ph type="sldNum" sz="quarter" idx="12"/>
          </p:nvPr>
        </p:nvSpPr>
        <p:spPr/>
        <p:txBody>
          <a:bodyPr/>
          <a:lstStyle/>
          <a:p>
            <a:fld id="{F7EF4615-944C-4495-A598-F3C83E6C4501}" type="slidenum">
              <a:rPr lang="en-CA" smtClean="0"/>
              <a:t>3</a:t>
            </a:fld>
            <a:endParaRPr lang="en-CA" dirty="0"/>
          </a:p>
        </p:txBody>
      </p:sp>
    </p:spTree>
    <p:extLst>
      <p:ext uri="{BB962C8B-B14F-4D97-AF65-F5344CB8AC3E}">
        <p14:creationId xmlns:p14="http://schemas.microsoft.com/office/powerpoint/2010/main" val="74415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2CD1-F1A9-4FCB-98F9-D7BB5DBED12C}"/>
              </a:ext>
            </a:extLst>
          </p:cNvPr>
          <p:cNvSpPr>
            <a:spLocks noGrp="1"/>
          </p:cNvSpPr>
          <p:nvPr>
            <p:ph type="title"/>
          </p:nvPr>
        </p:nvSpPr>
        <p:spPr/>
        <p:txBody>
          <a:bodyPr/>
          <a:lstStyle/>
          <a:p>
            <a:r>
              <a:rPr lang="en-CA" dirty="0"/>
              <a:t>Access Check*</a:t>
            </a:r>
          </a:p>
        </p:txBody>
      </p:sp>
      <p:sp>
        <p:nvSpPr>
          <p:cNvPr id="3" name="Content Placeholder 2">
            <a:extLst>
              <a:ext uri="{FF2B5EF4-FFF2-40B4-BE49-F238E27FC236}">
                <a16:creationId xmlns:a16="http://schemas.microsoft.com/office/drawing/2014/main" id="{66828FE4-C2F9-4818-A0D0-4B6031B8350C}"/>
              </a:ext>
            </a:extLst>
          </p:cNvPr>
          <p:cNvSpPr>
            <a:spLocks noGrp="1"/>
          </p:cNvSpPr>
          <p:nvPr>
            <p:ph sz="half" idx="1"/>
          </p:nvPr>
        </p:nvSpPr>
        <p:spPr>
          <a:xfrm>
            <a:off x="457198" y="1371599"/>
            <a:ext cx="6400800" cy="5028565"/>
          </a:xfrm>
        </p:spPr>
        <p:txBody>
          <a:bodyPr>
            <a:noAutofit/>
          </a:bodyPr>
          <a:lstStyle/>
          <a:p>
            <a:pPr marL="0" indent="0">
              <a:lnSpc>
                <a:spcPct val="110000"/>
              </a:lnSpc>
              <a:spcBef>
                <a:spcPts val="0"/>
              </a:spcBef>
              <a:spcAft>
                <a:spcPts val="0"/>
              </a:spcAft>
              <a:buNone/>
            </a:pPr>
            <a:r>
              <a:rPr lang="en-US" sz="2400" dirty="0">
                <a:solidFill>
                  <a:srgbClr val="0E101A"/>
                </a:solidFill>
                <a:effectLst/>
              </a:rPr>
              <a:t>We understand access to be a shared responsibility between everyone in this space. We are striving to create an accessible space that reduces the need for you to disclose a disability or impairment to obtain an accommodation. In doing this together, we welcome disability, and the changes it brings, into our space.</a:t>
            </a:r>
          </a:p>
          <a:p>
            <a:pPr marL="0" indent="0">
              <a:lnSpc>
                <a:spcPct val="110000"/>
              </a:lnSpc>
              <a:spcBef>
                <a:spcPts val="0"/>
              </a:spcBef>
              <a:spcAft>
                <a:spcPts val="0"/>
              </a:spcAft>
              <a:buNone/>
            </a:pPr>
            <a:endParaRPr lang="en-US" sz="2400" dirty="0">
              <a:solidFill>
                <a:srgbClr val="0E101A"/>
              </a:solidFill>
            </a:endParaRPr>
          </a:p>
          <a:p>
            <a:pPr marL="0" indent="0">
              <a:lnSpc>
                <a:spcPct val="110000"/>
              </a:lnSpc>
              <a:spcBef>
                <a:spcPts val="0"/>
              </a:spcBef>
              <a:spcAft>
                <a:spcPts val="0"/>
              </a:spcAft>
              <a:buNone/>
            </a:pPr>
            <a:r>
              <a:rPr lang="en-US" sz="2400" dirty="0">
                <a:solidFill>
                  <a:srgbClr val="0E101A"/>
                </a:solidFill>
                <a:effectLst/>
              </a:rPr>
              <a:t>*Adapted from the University of Toronto’s Centre for Teaching Support &amp; Innovation, 2020.</a:t>
            </a:r>
          </a:p>
        </p:txBody>
      </p:sp>
      <p:sp>
        <p:nvSpPr>
          <p:cNvPr id="4" name="Content Placeholder 3">
            <a:extLst>
              <a:ext uri="{FF2B5EF4-FFF2-40B4-BE49-F238E27FC236}">
                <a16:creationId xmlns:a16="http://schemas.microsoft.com/office/drawing/2014/main" id="{3E52BFCE-3D91-4C12-8FA7-6196DB30B3D8}"/>
              </a:ext>
            </a:extLst>
          </p:cNvPr>
          <p:cNvSpPr>
            <a:spLocks noGrp="1"/>
          </p:cNvSpPr>
          <p:nvPr>
            <p:ph sz="half" idx="2"/>
          </p:nvPr>
        </p:nvSpPr>
        <p:spPr>
          <a:xfrm>
            <a:off x="7213600" y="1378038"/>
            <a:ext cx="4571999" cy="5028564"/>
          </a:xfrm>
          <a:solidFill>
            <a:schemeClr val="accent1">
              <a:lumMod val="40000"/>
              <a:lumOff val="60000"/>
            </a:schemeClr>
          </a:solidFill>
        </p:spPr>
        <p:txBody>
          <a:bodyPr lIns="182880" tIns="182880" rIns="182880" bIns="182880">
            <a:noAutofit/>
          </a:bodyPr>
          <a:lstStyle/>
          <a:p>
            <a:pPr marL="0" indent="0">
              <a:lnSpc>
                <a:spcPct val="100000"/>
              </a:lnSpc>
              <a:spcBef>
                <a:spcPts val="0"/>
              </a:spcBef>
              <a:buNone/>
            </a:pPr>
            <a:r>
              <a:rPr lang="en-US" sz="2400" dirty="0"/>
              <a:t>Is there anything about the setup that we should address now?</a:t>
            </a:r>
          </a:p>
          <a:p>
            <a:pPr marL="0" indent="0">
              <a:lnSpc>
                <a:spcPct val="100000"/>
              </a:lnSpc>
              <a:spcBef>
                <a:spcPts val="0"/>
              </a:spcBef>
              <a:buNone/>
            </a:pPr>
            <a:endParaRPr lang="en-US" sz="2400" dirty="0"/>
          </a:p>
          <a:p>
            <a:pPr marL="0" indent="0">
              <a:lnSpc>
                <a:spcPct val="100000"/>
              </a:lnSpc>
              <a:spcBef>
                <a:spcPts val="0"/>
              </a:spcBef>
              <a:buNone/>
            </a:pPr>
            <a:r>
              <a:rPr lang="en-US" sz="2400" dirty="0"/>
              <a:t>Are there any other access needs that might affect your participation in the session that we could also address?</a:t>
            </a:r>
          </a:p>
          <a:p>
            <a:pPr marL="0" indent="0">
              <a:lnSpc>
                <a:spcPct val="100000"/>
              </a:lnSpc>
              <a:spcBef>
                <a:spcPts val="0"/>
              </a:spcBef>
              <a:buNone/>
            </a:pPr>
            <a:endParaRPr lang="en-US" sz="2400" dirty="0"/>
          </a:p>
          <a:p>
            <a:pPr marL="0" indent="0">
              <a:lnSpc>
                <a:spcPct val="100000"/>
              </a:lnSpc>
              <a:spcBef>
                <a:spcPts val="0"/>
              </a:spcBef>
              <a:buNone/>
            </a:pPr>
            <a:r>
              <a:rPr lang="en-US" sz="2400" dirty="0"/>
              <a:t>Please let us know in the chat or send a private message to the host or co-hosts.</a:t>
            </a:r>
          </a:p>
        </p:txBody>
      </p:sp>
      <p:sp>
        <p:nvSpPr>
          <p:cNvPr id="5" name="Slide Number Placeholder 4">
            <a:extLst>
              <a:ext uri="{FF2B5EF4-FFF2-40B4-BE49-F238E27FC236}">
                <a16:creationId xmlns:a16="http://schemas.microsoft.com/office/drawing/2014/main" id="{2A26AEC0-ADEE-49DB-A649-446032AB18A1}"/>
              </a:ext>
            </a:extLst>
          </p:cNvPr>
          <p:cNvSpPr>
            <a:spLocks noGrp="1"/>
          </p:cNvSpPr>
          <p:nvPr>
            <p:ph type="sldNum" sz="quarter" idx="12"/>
          </p:nvPr>
        </p:nvSpPr>
        <p:spPr/>
        <p:txBody>
          <a:bodyPr/>
          <a:lstStyle/>
          <a:p>
            <a:fld id="{F7EF4615-944C-4495-A598-F3C83E6C4501}" type="slidenum">
              <a:rPr lang="en-CA" smtClean="0"/>
              <a:t>4</a:t>
            </a:fld>
            <a:endParaRPr lang="en-CA" dirty="0"/>
          </a:p>
        </p:txBody>
      </p:sp>
    </p:spTree>
    <p:extLst>
      <p:ext uri="{BB962C8B-B14F-4D97-AF65-F5344CB8AC3E}">
        <p14:creationId xmlns:p14="http://schemas.microsoft.com/office/powerpoint/2010/main" val="186423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B0B0-6931-4B02-AB04-9AAA4E6E25CB}"/>
              </a:ext>
            </a:extLst>
          </p:cNvPr>
          <p:cNvSpPr>
            <a:spLocks noGrp="1"/>
          </p:cNvSpPr>
          <p:nvPr>
            <p:ph type="title"/>
          </p:nvPr>
        </p:nvSpPr>
        <p:spPr/>
        <p:txBody>
          <a:bodyPr/>
          <a:lstStyle/>
          <a:p>
            <a:r>
              <a:rPr lang="en-CA" dirty="0"/>
              <a:t>Today’s Agenda</a:t>
            </a:r>
          </a:p>
        </p:txBody>
      </p:sp>
      <p:sp>
        <p:nvSpPr>
          <p:cNvPr id="3" name="Content Placeholder 2">
            <a:extLst>
              <a:ext uri="{FF2B5EF4-FFF2-40B4-BE49-F238E27FC236}">
                <a16:creationId xmlns:a16="http://schemas.microsoft.com/office/drawing/2014/main" id="{8512799C-D7B3-4F69-A843-C62E84919EDA}"/>
              </a:ext>
            </a:extLst>
          </p:cNvPr>
          <p:cNvSpPr>
            <a:spLocks noGrp="1"/>
          </p:cNvSpPr>
          <p:nvPr>
            <p:ph idx="1"/>
          </p:nvPr>
        </p:nvSpPr>
        <p:spPr/>
        <p:txBody>
          <a:bodyPr/>
          <a:lstStyle/>
          <a:p>
            <a:pPr marL="514350" indent="-514350">
              <a:buFont typeface="+mj-lt"/>
              <a:buAutoNum type="arabicPeriod"/>
            </a:pPr>
            <a:r>
              <a:rPr lang="en-CA" dirty="0"/>
              <a:t>Identifying Our Professional Network Using the Educational Developers Development Map</a:t>
            </a:r>
          </a:p>
          <a:p>
            <a:pPr marL="514350" indent="-514350">
              <a:buFont typeface="+mj-lt"/>
              <a:buAutoNum type="arabicPeriod"/>
            </a:pPr>
            <a:endParaRPr lang="en-CA" dirty="0"/>
          </a:p>
          <a:p>
            <a:pPr marL="514350" indent="-514350">
              <a:buFont typeface="+mj-lt"/>
              <a:buAutoNum type="arabicPeriod"/>
            </a:pPr>
            <a:r>
              <a:rPr lang="en-CA" dirty="0"/>
              <a:t>Learning From Our Colleagues: Reflections About Pathways and Networks</a:t>
            </a:r>
          </a:p>
          <a:p>
            <a:pPr marL="514350" indent="-514350">
              <a:buFont typeface="+mj-lt"/>
              <a:buAutoNum type="arabicPeriod"/>
            </a:pPr>
            <a:endParaRPr lang="en-CA" dirty="0"/>
          </a:p>
          <a:p>
            <a:pPr marL="514350" indent="-514350">
              <a:buFont typeface="+mj-lt"/>
              <a:buAutoNum type="arabicPeriod"/>
            </a:pPr>
            <a:r>
              <a:rPr lang="en-CA" dirty="0"/>
              <a:t>Expanding Our Professional Network: ED Speed Networking</a:t>
            </a:r>
          </a:p>
        </p:txBody>
      </p:sp>
      <p:sp>
        <p:nvSpPr>
          <p:cNvPr id="4" name="Slide Number Placeholder 3">
            <a:extLst>
              <a:ext uri="{FF2B5EF4-FFF2-40B4-BE49-F238E27FC236}">
                <a16:creationId xmlns:a16="http://schemas.microsoft.com/office/drawing/2014/main" id="{6D3D07F9-EAF0-4E6B-A67B-43B30B43A752}"/>
              </a:ext>
            </a:extLst>
          </p:cNvPr>
          <p:cNvSpPr>
            <a:spLocks noGrp="1"/>
          </p:cNvSpPr>
          <p:nvPr>
            <p:ph type="sldNum" sz="quarter" idx="12"/>
          </p:nvPr>
        </p:nvSpPr>
        <p:spPr/>
        <p:txBody>
          <a:bodyPr/>
          <a:lstStyle/>
          <a:p>
            <a:fld id="{F7EF4615-944C-4495-A598-F3C83E6C4501}" type="slidenum">
              <a:rPr lang="en-CA" smtClean="0"/>
              <a:pPr/>
              <a:t>5</a:t>
            </a:fld>
            <a:endParaRPr lang="en-CA" dirty="0"/>
          </a:p>
        </p:txBody>
      </p:sp>
    </p:spTree>
    <p:extLst>
      <p:ext uri="{BB962C8B-B14F-4D97-AF65-F5344CB8AC3E}">
        <p14:creationId xmlns:p14="http://schemas.microsoft.com/office/powerpoint/2010/main" val="205456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CA" sz="3600" dirty="0"/>
              <a:t>Identifying Our Professional Network Using the Educational Developers Development Map</a:t>
            </a:r>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F0"/>
                </a:solidFill>
              </a:rPr>
              <a:t>1</a:t>
            </a:r>
            <a:endParaRPr lang="en-CA" sz="15000" b="0" dirty="0">
              <a:solidFill>
                <a:srgbClr val="00B0F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6</a:t>
            </a:fld>
            <a:endParaRPr lang="en-CA" dirty="0"/>
          </a:p>
        </p:txBody>
      </p:sp>
    </p:spTree>
    <p:extLst>
      <p:ext uri="{BB962C8B-B14F-4D97-AF65-F5344CB8AC3E}">
        <p14:creationId xmlns:p14="http://schemas.microsoft.com/office/powerpoint/2010/main" val="15574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F038-23D0-4B44-A595-67623AC1D142}"/>
              </a:ext>
            </a:extLst>
          </p:cNvPr>
          <p:cNvSpPr>
            <a:spLocks noGrp="1"/>
          </p:cNvSpPr>
          <p:nvPr>
            <p:ph type="title"/>
          </p:nvPr>
        </p:nvSpPr>
        <p:spPr/>
        <p:txBody>
          <a:bodyPr/>
          <a:lstStyle/>
          <a:p>
            <a:r>
              <a:rPr lang="en-CA" dirty="0"/>
              <a:t>ED Professional Development Map (EDPDM)</a:t>
            </a:r>
          </a:p>
        </p:txBody>
      </p:sp>
      <p:grpSp>
        <p:nvGrpSpPr>
          <p:cNvPr id="18" name="EDPDM" descr="Educational Developers Professional Development Map (EDPDM)">
            <a:extLst>
              <a:ext uri="{FF2B5EF4-FFF2-40B4-BE49-F238E27FC236}">
                <a16:creationId xmlns:a16="http://schemas.microsoft.com/office/drawing/2014/main" id="{1C502952-0862-46A3-B04A-9B283801445B}"/>
              </a:ext>
            </a:extLst>
          </p:cNvPr>
          <p:cNvGrpSpPr/>
          <p:nvPr/>
        </p:nvGrpSpPr>
        <p:grpSpPr>
          <a:xfrm>
            <a:off x="457198" y="1371594"/>
            <a:ext cx="11274552" cy="5028570"/>
            <a:chOff x="457198" y="1371594"/>
            <a:chExt cx="11274552" cy="5028570"/>
          </a:xfrm>
        </p:grpSpPr>
        <p:sp>
          <p:nvSpPr>
            <p:cNvPr id="3" name="Isosceles Triangle 2">
              <a:extLst>
                <a:ext uri="{FF2B5EF4-FFF2-40B4-BE49-F238E27FC236}">
                  <a16:creationId xmlns:a16="http://schemas.microsoft.com/office/drawing/2014/main" id="{FA181850-4441-4F84-A0E3-2DE3AC7E9C8C}"/>
                </a:ext>
              </a:extLst>
            </p:cNvPr>
            <p:cNvSpPr/>
            <p:nvPr/>
          </p:nvSpPr>
          <p:spPr>
            <a:xfrm rot="10800000">
              <a:off x="457200" y="1371595"/>
              <a:ext cx="11274550" cy="2514283"/>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3">
              <a:extLst>
                <a:ext uri="{FF2B5EF4-FFF2-40B4-BE49-F238E27FC236}">
                  <a16:creationId xmlns:a16="http://schemas.microsoft.com/office/drawing/2014/main" id="{5774574C-E38A-49D5-B564-94F2300DD2B3}"/>
                </a:ext>
              </a:extLst>
            </p:cNvPr>
            <p:cNvSpPr txBox="1"/>
            <p:nvPr/>
          </p:nvSpPr>
          <p:spPr>
            <a:xfrm>
              <a:off x="3857625" y="1737360"/>
              <a:ext cx="4476750" cy="984885"/>
            </a:xfrm>
            <a:prstGeom prst="rect">
              <a:avLst/>
            </a:prstGeom>
            <a:noFill/>
          </p:spPr>
          <p:txBody>
            <a:bodyPr wrap="square" lIns="0" tIns="0" rIns="0" bIns="0" rtlCol="0">
              <a:spAutoFit/>
            </a:bodyPr>
            <a:lstStyle/>
            <a:p>
              <a:pPr algn="ctr"/>
              <a:r>
                <a:rPr lang="en-CA" sz="2400" b="1" dirty="0"/>
                <a:t>Mentorship</a:t>
              </a:r>
            </a:p>
            <a:p>
              <a:pPr algn="ctr"/>
              <a:r>
                <a:rPr lang="en-CA" sz="2000" b="0" dirty="0"/>
                <a:t>Sponsors, Observers, Brokers, Guidance/Direction</a:t>
              </a:r>
            </a:p>
          </p:txBody>
        </p:sp>
        <p:sp>
          <p:nvSpPr>
            <p:cNvPr id="8" name="Isosceles Triangle 4">
              <a:extLst>
                <a:ext uri="{FF2B5EF4-FFF2-40B4-BE49-F238E27FC236}">
                  <a16:creationId xmlns:a16="http://schemas.microsoft.com/office/drawing/2014/main" id="{C0A37C72-ED97-4C32-92C3-F82DF8D5785C}"/>
                </a:ext>
              </a:extLst>
            </p:cNvPr>
            <p:cNvSpPr/>
            <p:nvPr/>
          </p:nvSpPr>
          <p:spPr>
            <a:xfrm rot="16200000">
              <a:off x="6398830" y="1067238"/>
              <a:ext cx="5028564" cy="563727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5">
              <a:extLst>
                <a:ext uri="{FF2B5EF4-FFF2-40B4-BE49-F238E27FC236}">
                  <a16:creationId xmlns:a16="http://schemas.microsoft.com/office/drawing/2014/main" id="{EF5E5484-1073-4298-A81D-A26D8C3E1C0C}"/>
                </a:ext>
              </a:extLst>
            </p:cNvPr>
            <p:cNvSpPr txBox="1"/>
            <p:nvPr/>
          </p:nvSpPr>
          <p:spPr>
            <a:xfrm>
              <a:off x="8001000" y="2931768"/>
              <a:ext cx="3273550" cy="1908215"/>
            </a:xfrm>
            <a:prstGeom prst="rect">
              <a:avLst/>
            </a:prstGeom>
            <a:noFill/>
          </p:spPr>
          <p:txBody>
            <a:bodyPr wrap="square" lIns="0" tIns="0" rIns="0" bIns="0" rtlCol="0">
              <a:spAutoFit/>
            </a:bodyPr>
            <a:lstStyle/>
            <a:p>
              <a:pPr algn="r"/>
              <a:r>
                <a:rPr lang="en-CA" sz="2400" b="1" dirty="0"/>
                <a:t>Sharing Expertise</a:t>
              </a:r>
            </a:p>
            <a:p>
              <a:pPr algn="r"/>
              <a:r>
                <a:rPr lang="en-CA" sz="2000" b="0" dirty="0"/>
                <a:t>Collaborators, Learning Communities and Professional Organizations, Brainstorming/Feedback, Writing</a:t>
              </a:r>
            </a:p>
          </p:txBody>
        </p:sp>
        <p:sp>
          <p:nvSpPr>
            <p:cNvPr id="6" name="Isosceles Triangle 6">
              <a:extLst>
                <a:ext uri="{FF2B5EF4-FFF2-40B4-BE49-F238E27FC236}">
                  <a16:creationId xmlns:a16="http://schemas.microsoft.com/office/drawing/2014/main" id="{00A581D3-CAD1-4F94-9E44-D2FEF5766CB2}"/>
                </a:ext>
              </a:extLst>
            </p:cNvPr>
            <p:cNvSpPr/>
            <p:nvPr/>
          </p:nvSpPr>
          <p:spPr>
            <a:xfrm>
              <a:off x="457200" y="3885879"/>
              <a:ext cx="11274550" cy="2514283"/>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7">
              <a:extLst>
                <a:ext uri="{FF2B5EF4-FFF2-40B4-BE49-F238E27FC236}">
                  <a16:creationId xmlns:a16="http://schemas.microsoft.com/office/drawing/2014/main" id="{35E2412E-8E35-4467-925F-3E48FE78F5B0}"/>
                </a:ext>
              </a:extLst>
            </p:cNvPr>
            <p:cNvSpPr txBox="1"/>
            <p:nvPr/>
          </p:nvSpPr>
          <p:spPr>
            <a:xfrm>
              <a:off x="2838450" y="5050154"/>
              <a:ext cx="6515100" cy="984885"/>
            </a:xfrm>
            <a:prstGeom prst="rect">
              <a:avLst/>
            </a:prstGeom>
            <a:noFill/>
          </p:spPr>
          <p:txBody>
            <a:bodyPr wrap="square" lIns="0" tIns="0" rIns="0" bIns="0" rtlCol="0">
              <a:spAutoFit/>
            </a:bodyPr>
            <a:lstStyle/>
            <a:p>
              <a:pPr algn="ctr"/>
              <a:r>
                <a:rPr lang="en-CA" sz="2400" b="1" dirty="0"/>
                <a:t>Professional Learning</a:t>
              </a:r>
            </a:p>
            <a:p>
              <a:pPr algn="ctr"/>
              <a:r>
                <a:rPr lang="en-CA" sz="2000" b="0" dirty="0"/>
                <a:t>Role Models, Leadership, Learning Communities and Professional Organizations, Online/Print Resources</a:t>
              </a:r>
            </a:p>
          </p:txBody>
        </p:sp>
        <p:sp>
          <p:nvSpPr>
            <p:cNvPr id="7" name="Isosceles Triangle 8">
              <a:extLst>
                <a:ext uri="{FF2B5EF4-FFF2-40B4-BE49-F238E27FC236}">
                  <a16:creationId xmlns:a16="http://schemas.microsoft.com/office/drawing/2014/main" id="{714ED101-1766-4BEB-BDA4-EBD8E61951FC}"/>
                </a:ext>
              </a:extLst>
            </p:cNvPr>
            <p:cNvSpPr/>
            <p:nvPr/>
          </p:nvSpPr>
          <p:spPr>
            <a:xfrm rot="5400000">
              <a:off x="761554" y="1067238"/>
              <a:ext cx="5028564" cy="563727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9">
              <a:extLst>
                <a:ext uri="{FF2B5EF4-FFF2-40B4-BE49-F238E27FC236}">
                  <a16:creationId xmlns:a16="http://schemas.microsoft.com/office/drawing/2014/main" id="{52A2E20D-896F-4182-9BB9-D2F961287A75}"/>
                </a:ext>
              </a:extLst>
            </p:cNvPr>
            <p:cNvSpPr txBox="1"/>
            <p:nvPr/>
          </p:nvSpPr>
          <p:spPr>
            <a:xfrm>
              <a:off x="914398" y="3239544"/>
              <a:ext cx="2940175" cy="1292662"/>
            </a:xfrm>
            <a:prstGeom prst="rect">
              <a:avLst/>
            </a:prstGeom>
            <a:noFill/>
          </p:spPr>
          <p:txBody>
            <a:bodyPr wrap="square" lIns="0" tIns="0" rIns="0" bIns="0" rtlCol="0">
              <a:spAutoFit/>
            </a:bodyPr>
            <a:lstStyle/>
            <a:p>
              <a:r>
                <a:rPr lang="en-CA" sz="2400" b="1" dirty="0"/>
                <a:t>Work/Life Balance</a:t>
              </a:r>
            </a:p>
            <a:p>
              <a:r>
                <a:rPr lang="en-CA" sz="2000" b="0" dirty="0"/>
                <a:t>Safe Space, Community, Inspiration/Motivation, Self-Care</a:t>
              </a:r>
            </a:p>
          </p:txBody>
        </p:sp>
        <p:cxnSp>
          <p:nvCxnSpPr>
            <p:cNvPr id="10" name="Straight Connector 10">
              <a:extLst>
                <a:ext uri="{FF2B5EF4-FFF2-40B4-BE49-F238E27FC236}">
                  <a16:creationId xmlns:a16="http://schemas.microsoft.com/office/drawing/2014/main" id="{C7FEB8F6-7092-4EEE-A9BE-CC6E456E8F36}"/>
                </a:ext>
              </a:extLst>
            </p:cNvPr>
            <p:cNvCxnSpPr>
              <a:stCxn id="7" idx="2"/>
            </p:cNvCxnSpPr>
            <p:nvPr/>
          </p:nvCxnSpPr>
          <p:spPr>
            <a:xfrm>
              <a:off x="457198" y="1371594"/>
              <a:ext cx="11274552" cy="502856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CC1C5DA9-F6F3-4095-9150-B5DED42B24C0}"/>
                </a:ext>
              </a:extLst>
            </p:cNvPr>
            <p:cNvCxnSpPr>
              <a:cxnSpLocks/>
            </p:cNvCxnSpPr>
            <p:nvPr/>
          </p:nvCxnSpPr>
          <p:spPr>
            <a:xfrm flipH="1">
              <a:off x="457198" y="1371600"/>
              <a:ext cx="11274552" cy="502856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2">
              <a:extLst>
                <a:ext uri="{FF2B5EF4-FFF2-40B4-BE49-F238E27FC236}">
                  <a16:creationId xmlns:a16="http://schemas.microsoft.com/office/drawing/2014/main" id="{A34D1D46-5F3B-4B63-8C17-6D3BED8BA6A6}"/>
                </a:ext>
              </a:extLst>
            </p:cNvPr>
            <p:cNvSpPr/>
            <p:nvPr/>
          </p:nvSpPr>
          <p:spPr>
            <a:xfrm>
              <a:off x="4998720" y="3379686"/>
              <a:ext cx="2194560" cy="1005840"/>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Me and My Profession</a:t>
              </a:r>
            </a:p>
          </p:txBody>
        </p:sp>
      </p:grpSp>
      <p:sp>
        <p:nvSpPr>
          <p:cNvPr id="4" name="Slide Number Placeholder 13">
            <a:extLst>
              <a:ext uri="{FF2B5EF4-FFF2-40B4-BE49-F238E27FC236}">
                <a16:creationId xmlns:a16="http://schemas.microsoft.com/office/drawing/2014/main" id="{A149B1B0-78D6-4DE5-A1A7-B35A0CA6B53C}"/>
              </a:ext>
            </a:extLst>
          </p:cNvPr>
          <p:cNvSpPr>
            <a:spLocks noGrp="1"/>
          </p:cNvSpPr>
          <p:nvPr>
            <p:ph type="sldNum" sz="quarter" idx="12"/>
          </p:nvPr>
        </p:nvSpPr>
        <p:spPr/>
        <p:txBody>
          <a:bodyPr/>
          <a:lstStyle/>
          <a:p>
            <a:fld id="{F7EF4615-944C-4495-A598-F3C83E6C4501}" type="slidenum">
              <a:rPr lang="en-CA" smtClean="0"/>
              <a:t>7</a:t>
            </a:fld>
            <a:endParaRPr lang="en-CA" dirty="0"/>
          </a:p>
        </p:txBody>
      </p:sp>
    </p:spTree>
    <p:extLst>
      <p:ext uri="{BB962C8B-B14F-4D97-AF65-F5344CB8AC3E}">
        <p14:creationId xmlns:p14="http://schemas.microsoft.com/office/powerpoint/2010/main" val="138314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77FA-F25F-4648-8871-309BE494C6A7}"/>
              </a:ext>
            </a:extLst>
          </p:cNvPr>
          <p:cNvSpPr>
            <a:spLocks noGrp="1"/>
          </p:cNvSpPr>
          <p:nvPr>
            <p:ph type="title"/>
          </p:nvPr>
        </p:nvSpPr>
        <p:spPr/>
        <p:txBody>
          <a:bodyPr/>
          <a:lstStyle/>
          <a:p>
            <a:r>
              <a:rPr lang="en-US" dirty="0"/>
              <a:t>Padlet Recap: EDPDM Brainstorm</a:t>
            </a:r>
          </a:p>
        </p:txBody>
      </p:sp>
      <p:pic>
        <p:nvPicPr>
          <p:cNvPr id="5" name="Picture 2" descr="ED Institute Week 3 Padlet - Identifying ED Networks and Communities">
            <a:extLst>
              <a:ext uri="{FF2B5EF4-FFF2-40B4-BE49-F238E27FC236}">
                <a16:creationId xmlns:a16="http://schemas.microsoft.com/office/drawing/2014/main" id="{C2355D33-8259-4BF1-862B-6D04A2FDF4E7}"/>
              </a:ext>
            </a:extLst>
          </p:cNvPr>
          <p:cNvPicPr>
            <a:picLocks noChangeAspect="1"/>
          </p:cNvPicPr>
          <p:nvPr/>
        </p:nvPicPr>
        <p:blipFill rotWithShape="1">
          <a:blip r:embed="rId2"/>
          <a:srcRect t="15914" r="2733" b="3606"/>
          <a:stretch/>
        </p:blipFill>
        <p:spPr>
          <a:xfrm>
            <a:off x="457200" y="1371600"/>
            <a:ext cx="11274552" cy="5028564"/>
          </a:xfrm>
          <a:prstGeom prst="rect">
            <a:avLst/>
          </a:prstGeom>
        </p:spPr>
      </p:pic>
      <p:sp>
        <p:nvSpPr>
          <p:cNvPr id="4" name="Slide Number Placeholder 3">
            <a:extLst>
              <a:ext uri="{FF2B5EF4-FFF2-40B4-BE49-F238E27FC236}">
                <a16:creationId xmlns:a16="http://schemas.microsoft.com/office/drawing/2014/main" id="{0FE9AAEC-6D2C-425E-9764-5A895B99D26C}"/>
              </a:ext>
            </a:extLst>
          </p:cNvPr>
          <p:cNvSpPr>
            <a:spLocks noGrp="1"/>
          </p:cNvSpPr>
          <p:nvPr>
            <p:ph type="sldNum" sz="quarter" idx="12"/>
          </p:nvPr>
        </p:nvSpPr>
        <p:spPr/>
        <p:txBody>
          <a:bodyPr/>
          <a:lstStyle/>
          <a:p>
            <a:fld id="{F7EF4615-944C-4495-A598-F3C83E6C4501}" type="slidenum">
              <a:rPr lang="en-CA" smtClean="0">
                <a:solidFill>
                  <a:schemeClr val="bg1"/>
                </a:solidFill>
              </a:rPr>
              <a:t>8</a:t>
            </a:fld>
            <a:endParaRPr lang="en-CA" dirty="0">
              <a:solidFill>
                <a:schemeClr val="bg1"/>
              </a:solidFill>
            </a:endParaRPr>
          </a:p>
        </p:txBody>
      </p:sp>
    </p:spTree>
    <p:extLst>
      <p:ext uri="{BB962C8B-B14F-4D97-AF65-F5344CB8AC3E}">
        <p14:creationId xmlns:p14="http://schemas.microsoft.com/office/powerpoint/2010/main" val="13010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D0BA-E60B-4240-B449-7BB2B640907E}"/>
              </a:ext>
            </a:extLst>
          </p:cNvPr>
          <p:cNvSpPr>
            <a:spLocks noGrp="1"/>
          </p:cNvSpPr>
          <p:nvPr>
            <p:ph type="ctrTitle"/>
          </p:nvPr>
        </p:nvSpPr>
        <p:spPr>
          <a:xfrm>
            <a:off x="1828800" y="2057400"/>
            <a:ext cx="7498080" cy="2743200"/>
          </a:xfrm>
        </p:spPr>
        <p:txBody>
          <a:bodyPr>
            <a:normAutofit/>
          </a:bodyPr>
          <a:lstStyle/>
          <a:p>
            <a:r>
              <a:rPr lang="en-US" sz="3600" dirty="0"/>
              <a:t>Learning From Our Colleagues: Reflections About Pathways and Networks</a:t>
            </a:r>
            <a:endParaRPr lang="en-CA" sz="3600" dirty="0"/>
          </a:p>
        </p:txBody>
      </p:sp>
      <p:sp>
        <p:nvSpPr>
          <p:cNvPr id="4" name="TextBox 2">
            <a:extLst>
              <a:ext uri="{FF2B5EF4-FFF2-40B4-BE49-F238E27FC236}">
                <a16:creationId xmlns:a16="http://schemas.microsoft.com/office/drawing/2014/main" id="{8B6339CC-B0CC-4722-B167-2361B832DDF4}"/>
              </a:ext>
            </a:extLst>
          </p:cNvPr>
          <p:cNvSpPr txBox="1"/>
          <p:nvPr/>
        </p:nvSpPr>
        <p:spPr>
          <a:xfrm>
            <a:off x="457200" y="2240280"/>
            <a:ext cx="1188720" cy="2377440"/>
          </a:xfrm>
          <a:prstGeom prst="rect">
            <a:avLst/>
          </a:prstGeom>
          <a:noFill/>
        </p:spPr>
        <p:txBody>
          <a:bodyPr wrap="square" lIns="0" tIns="0" rIns="0" bIns="0" rtlCol="0">
            <a:spAutoFit/>
          </a:bodyPr>
          <a:lstStyle/>
          <a:p>
            <a:pPr algn="ctr"/>
            <a:r>
              <a:rPr lang="en-CA" sz="15000" b="1" dirty="0">
                <a:solidFill>
                  <a:srgbClr val="00B0F0"/>
                </a:solidFill>
              </a:rPr>
              <a:t>2</a:t>
            </a:r>
            <a:endParaRPr lang="en-CA" sz="15000" b="0" dirty="0">
              <a:solidFill>
                <a:srgbClr val="00B0F0"/>
              </a:solidFill>
            </a:endParaRPr>
          </a:p>
        </p:txBody>
      </p:sp>
      <p:sp>
        <p:nvSpPr>
          <p:cNvPr id="3" name="Slide Number Placeholder 3">
            <a:extLst>
              <a:ext uri="{FF2B5EF4-FFF2-40B4-BE49-F238E27FC236}">
                <a16:creationId xmlns:a16="http://schemas.microsoft.com/office/drawing/2014/main" id="{5865EBFE-CC01-4905-A855-C9B198581822}"/>
              </a:ext>
            </a:extLst>
          </p:cNvPr>
          <p:cNvSpPr>
            <a:spLocks noGrp="1"/>
          </p:cNvSpPr>
          <p:nvPr>
            <p:ph type="sldNum" sz="quarter" idx="4"/>
          </p:nvPr>
        </p:nvSpPr>
        <p:spPr/>
        <p:txBody>
          <a:bodyPr/>
          <a:lstStyle/>
          <a:p>
            <a:fld id="{F7EF4615-944C-4495-A598-F3C83E6C4501}" type="slidenum">
              <a:rPr lang="en-CA" smtClean="0"/>
              <a:pPr/>
              <a:t>9</a:t>
            </a:fld>
            <a:endParaRPr lang="en-CA" dirty="0"/>
          </a:p>
        </p:txBody>
      </p:sp>
    </p:spTree>
    <p:extLst>
      <p:ext uri="{BB962C8B-B14F-4D97-AF65-F5344CB8AC3E}">
        <p14:creationId xmlns:p14="http://schemas.microsoft.com/office/powerpoint/2010/main" val="97973311"/>
      </p:ext>
    </p:extLst>
  </p:cSld>
  <p:clrMapOvr>
    <a:masterClrMapping/>
  </p:clrMapOvr>
</p:sld>
</file>

<file path=ppt/theme/theme1.xml><?xml version="1.0" encoding="utf-8"?>
<a:theme xmlns:a="http://schemas.openxmlformats.org/drawingml/2006/main" name="Office Theme">
  <a:themeElements>
    <a:clrScheme name="A&amp;S T&amp;L">
      <a:dk1>
        <a:sysClr val="windowText" lastClr="000000"/>
      </a:dk1>
      <a:lt1>
        <a:sysClr val="window" lastClr="FFFFFF"/>
      </a:lt1>
      <a:dk2>
        <a:srgbClr val="00204E"/>
      </a:dk2>
      <a:lt2>
        <a:srgbClr val="FFFFFF"/>
      </a:lt2>
      <a:accent1>
        <a:srgbClr val="FFE498"/>
      </a:accent1>
      <a:accent2>
        <a:srgbClr val="E31837"/>
      </a:accent2>
      <a:accent3>
        <a:srgbClr val="008BB0"/>
      </a:accent3>
      <a:accent4>
        <a:srgbClr val="7BA4D9"/>
      </a:accent4>
      <a:accent5>
        <a:srgbClr val="EACACD"/>
      </a:accent5>
      <a:accent6>
        <a:srgbClr val="DAE5CD"/>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902</Words>
  <Application>Microsoft Office PowerPoint</Application>
  <PresentationFormat>Widescreen</PresentationFormat>
  <Paragraphs>110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Office Theme</vt:lpstr>
      <vt:lpstr>Welcome! Before we get started…</vt:lpstr>
      <vt:lpstr>Establishing, Expanding, and Strengthening Your Professional Network</vt:lpstr>
      <vt:lpstr>Land Acknowledgement</vt:lpstr>
      <vt:lpstr>Access Check*</vt:lpstr>
      <vt:lpstr>Today’s Agenda</vt:lpstr>
      <vt:lpstr>Identifying Our Professional Network Using the Educational Developers Development Map</vt:lpstr>
      <vt:lpstr>ED Professional Development Map (EDPDM)</vt:lpstr>
      <vt:lpstr>Padlet Recap: EDPDM Brainstorm</vt:lpstr>
      <vt:lpstr>Learning From Our Colleagues: Reflections About Pathways and Networks</vt:lpstr>
      <vt:lpstr>Our ED Panelists</vt:lpstr>
      <vt:lpstr>Panel Questions</vt:lpstr>
      <vt:lpstr>Expanding Our Professional Network: ED Speed Networking</vt:lpstr>
      <vt:lpstr>Breakout: ED Speed Networking</vt:lpstr>
      <vt:lpstr>Speed Networking Recap (Annotation Activity)</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Institute Week 3 Establishing, Expanding, and Strengthening Your Professional Network</dc:title>
  <dc:creator>Samantha Chang</dc:creator>
  <cp:keywords/>
  <cp:lastModifiedBy>Samantha Chang</cp:lastModifiedBy>
  <cp:revision>23</cp:revision>
  <dcterms:created xsi:type="dcterms:W3CDTF">2021-11-12T14:42:25Z</dcterms:created>
  <dcterms:modified xsi:type="dcterms:W3CDTF">2022-05-25T11:49:01Z</dcterms:modified>
</cp:coreProperties>
</file>